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8541" r:id="rId2"/>
    <p:sldId id="8118" r:id="rId3"/>
    <p:sldId id="2147477212" r:id="rId4"/>
    <p:sldId id="2147477218" r:id="rId5"/>
    <p:sldId id="2147477200" r:id="rId6"/>
    <p:sldId id="2147477221" r:id="rId7"/>
    <p:sldId id="214747722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C52751E-9F4C-131C-088E-981229501480}" name="Buchholz, Adam" initials="AB" userId="S::Adam.Buchholz@cpuc.ca.gov::c3eba4dd-aeed-432e-bad2-67122aaf56d0" providerId="AD"/>
  <p188:author id="{009E7162-8F9F-683A-7C62-E457625781C7}" name="Kaser, Forest" initials="FK" userId="S::Forest.Kaser@cpuc.ca.gov::c2abf0b0-73e5-490d-9cb8-aef68867551a" providerId="AD"/>
  <p188:author id="{95B2339D-96D4-3AEA-BFBB-9B3ECC08C9DA}" name="Buchholz, Adam" initials="BA" userId="S::adam.buchholz@cpuc.ca.gov::c3eba4dd-aeed-432e-bad2-67122aaf56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AD20"/>
    <a:srgbClr val="FDC766"/>
    <a:srgbClr val="5989AA"/>
    <a:srgbClr val="F7AE2A"/>
    <a:srgbClr val="FFFFFF"/>
    <a:srgbClr val="81A890"/>
    <a:srgbClr val="B3B66D"/>
    <a:srgbClr val="E4B140"/>
    <a:srgbClr val="F3AF30"/>
    <a:srgbClr val="6C95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9161" autoAdjust="0"/>
  </p:normalViewPr>
  <p:slideViewPr>
    <p:cSldViewPr snapToGrid="0">
      <p:cViewPr varScale="1">
        <p:scale>
          <a:sx n="44" d="100"/>
          <a:sy n="44" d="100"/>
        </p:scale>
        <p:origin x="1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apuc-my.sharepoint.com/personal/adam_buchholz_cpuc_ca_gov/Documents/Special%20projects/Executive%20Order%20Response/External%20Briefing%20Materials/2019%20-%202023%20Wildfire-Related%20Rev%20Req%20(CalMatters%20breakout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/>
              <a:t>Cumulative Wildfire-Related</a:t>
            </a:r>
            <a:r>
              <a:rPr lang="en-US" sz="2400" b="1" baseline="0"/>
              <a:t> Revenue Requirements Since 2019</a:t>
            </a:r>
            <a:r>
              <a:rPr lang="en-US" sz="2400" b="1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'2019 - 2023'!$H$3:$H$8</c:f>
              <c:strCach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2024*</c:v>
                </c:pt>
              </c:strCache>
            </c:strRef>
          </c:cat>
          <c:val>
            <c:numRef>
              <c:f>'2019 - 2023'!$J$3:$J$8</c:f>
              <c:numCache>
                <c:formatCode>General</c:formatCode>
                <c:ptCount val="6"/>
                <c:pt idx="0">
                  <c:v>0.48830000000000001</c:v>
                </c:pt>
                <c:pt idx="1">
                  <c:v>2.4203999999999999</c:v>
                </c:pt>
                <c:pt idx="2">
                  <c:v>7.0703999999999994</c:v>
                </c:pt>
                <c:pt idx="3">
                  <c:v>12.4594</c:v>
                </c:pt>
                <c:pt idx="4">
                  <c:v>18.168700000000001</c:v>
                </c:pt>
                <c:pt idx="5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FA-4D5B-88FD-F2535F2BEE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84401328"/>
        <c:axId val="1184401808"/>
      </c:lineChart>
      <c:catAx>
        <c:axId val="1184401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4401808"/>
        <c:crosses val="autoZero"/>
        <c:auto val="1"/>
        <c:lblAlgn val="ctr"/>
        <c:lblOffset val="100"/>
        <c:noMultiLvlLbl val="0"/>
      </c:catAx>
      <c:valAx>
        <c:axId val="1184401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$ Billions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4401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CE147D-CDBC-4BDC-878F-0DE230B8554A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456D95-1204-4104-B5B5-B37EADF49EC9}">
      <dgm:prSet phldrT="[Text]"/>
      <dgm:spPr/>
      <dgm:t>
        <a:bodyPr/>
        <a:lstStyle/>
        <a:p>
          <a:r>
            <a:rPr lang="en-US"/>
            <a:t>2014</a:t>
          </a:r>
        </a:p>
      </dgm:t>
    </dgm:pt>
    <dgm:pt modelId="{E9EE9D7C-C43B-4331-B5A6-CE1DB253290D}" type="parTrans" cxnId="{78BD3A6F-2EA2-494A-926A-B540B32B019E}">
      <dgm:prSet/>
      <dgm:spPr/>
      <dgm:t>
        <a:bodyPr/>
        <a:lstStyle/>
        <a:p>
          <a:endParaRPr lang="en-US"/>
        </a:p>
      </dgm:t>
    </dgm:pt>
    <dgm:pt modelId="{084BF60E-F590-4181-AB1D-4F4F57D3F156}" type="sibTrans" cxnId="{78BD3A6F-2EA2-494A-926A-B540B32B019E}">
      <dgm:prSet/>
      <dgm:spPr/>
      <dgm:t>
        <a:bodyPr/>
        <a:lstStyle/>
        <a:p>
          <a:endParaRPr lang="en-US"/>
        </a:p>
      </dgm:t>
    </dgm:pt>
    <dgm:pt modelId="{784C521E-9A87-4F75-81D3-681490F745DE}">
      <dgm:prSet/>
      <dgm:spPr/>
      <dgm:t>
        <a:bodyPr/>
        <a:lstStyle/>
        <a:p>
          <a:endParaRPr lang="en-US"/>
        </a:p>
      </dgm:t>
    </dgm:pt>
    <dgm:pt modelId="{41BD1FED-B0EF-4CAB-8A12-16617145D289}" type="parTrans" cxnId="{AB5598C9-C205-42F1-93D1-48D8CF76911F}">
      <dgm:prSet/>
      <dgm:spPr/>
      <dgm:t>
        <a:bodyPr/>
        <a:lstStyle/>
        <a:p>
          <a:endParaRPr lang="en-US"/>
        </a:p>
      </dgm:t>
    </dgm:pt>
    <dgm:pt modelId="{5E929671-36AA-4AD3-AAD5-5313787BD8E1}" type="sibTrans" cxnId="{AB5598C9-C205-42F1-93D1-48D8CF76911F}">
      <dgm:prSet/>
      <dgm:spPr/>
      <dgm:t>
        <a:bodyPr/>
        <a:lstStyle/>
        <a:p>
          <a:endParaRPr lang="en-US"/>
        </a:p>
      </dgm:t>
    </dgm:pt>
    <dgm:pt modelId="{D941792F-4951-4421-8DDB-C2C55F6F378E}">
      <dgm:prSet/>
      <dgm:spPr/>
      <dgm:t>
        <a:bodyPr/>
        <a:lstStyle/>
        <a:p>
          <a:endParaRPr lang="en-US"/>
        </a:p>
      </dgm:t>
    </dgm:pt>
    <dgm:pt modelId="{FC6C461D-1314-4C68-BA33-49CB6152F0AA}" type="parTrans" cxnId="{DF9C1816-437E-486F-B99E-1700F63959EF}">
      <dgm:prSet/>
      <dgm:spPr/>
      <dgm:t>
        <a:bodyPr/>
        <a:lstStyle/>
        <a:p>
          <a:endParaRPr lang="en-US"/>
        </a:p>
      </dgm:t>
    </dgm:pt>
    <dgm:pt modelId="{C6BF8CB0-61F7-4655-8DF3-8B43A2F559D5}" type="sibTrans" cxnId="{DF9C1816-437E-486F-B99E-1700F63959EF}">
      <dgm:prSet/>
      <dgm:spPr/>
      <dgm:t>
        <a:bodyPr/>
        <a:lstStyle/>
        <a:p>
          <a:endParaRPr lang="en-US"/>
        </a:p>
      </dgm:t>
    </dgm:pt>
    <dgm:pt modelId="{F9F861B8-312D-46BB-BAFD-1E1334D8D146}">
      <dgm:prSet/>
      <dgm:spPr/>
      <dgm:t>
        <a:bodyPr/>
        <a:lstStyle/>
        <a:p>
          <a:endParaRPr lang="en-US"/>
        </a:p>
      </dgm:t>
    </dgm:pt>
    <dgm:pt modelId="{D93C9AC1-591C-4836-849F-E3EB4C605C42}" type="parTrans" cxnId="{B4E58A3C-9CB4-4A9F-B1EB-38326CAF2E3C}">
      <dgm:prSet/>
      <dgm:spPr/>
      <dgm:t>
        <a:bodyPr/>
        <a:lstStyle/>
        <a:p>
          <a:endParaRPr lang="en-US"/>
        </a:p>
      </dgm:t>
    </dgm:pt>
    <dgm:pt modelId="{7C6CCA09-716D-4FF4-8724-821BB060EEC6}" type="sibTrans" cxnId="{B4E58A3C-9CB4-4A9F-B1EB-38326CAF2E3C}">
      <dgm:prSet/>
      <dgm:spPr/>
      <dgm:t>
        <a:bodyPr/>
        <a:lstStyle/>
        <a:p>
          <a:endParaRPr lang="en-US"/>
        </a:p>
      </dgm:t>
    </dgm:pt>
    <dgm:pt modelId="{99E071D2-95D5-4ACA-81FB-0B06DF9797B1}">
      <dgm:prSet/>
      <dgm:spPr/>
      <dgm:t>
        <a:bodyPr/>
        <a:lstStyle/>
        <a:p>
          <a:endParaRPr lang="en-US"/>
        </a:p>
      </dgm:t>
    </dgm:pt>
    <dgm:pt modelId="{5F4F40B8-B2B7-4B5C-97EE-84E32880AF4A}" type="parTrans" cxnId="{D6AE1E3F-6200-4C20-84AF-1E80369D96EB}">
      <dgm:prSet/>
      <dgm:spPr/>
      <dgm:t>
        <a:bodyPr/>
        <a:lstStyle/>
        <a:p>
          <a:endParaRPr lang="en-US"/>
        </a:p>
      </dgm:t>
    </dgm:pt>
    <dgm:pt modelId="{A38995C4-76E3-4CC4-88A3-6A4F1F985C1E}" type="sibTrans" cxnId="{D6AE1E3F-6200-4C20-84AF-1E80369D96EB}">
      <dgm:prSet/>
      <dgm:spPr/>
      <dgm:t>
        <a:bodyPr/>
        <a:lstStyle/>
        <a:p>
          <a:endParaRPr lang="en-US"/>
        </a:p>
      </dgm:t>
    </dgm:pt>
    <dgm:pt modelId="{B8D73D76-6D51-42BA-8F6D-AF68B1477434}">
      <dgm:prSet phldrT="[Text]"/>
      <dgm:spPr/>
      <dgm:t>
        <a:bodyPr/>
        <a:lstStyle/>
        <a:p>
          <a:r>
            <a:rPr lang="en-US"/>
            <a:t> </a:t>
          </a:r>
        </a:p>
      </dgm:t>
    </dgm:pt>
    <dgm:pt modelId="{87C3B184-81D7-49F2-AC71-461956C6ACA9}" type="sibTrans" cxnId="{702CABCF-CF0D-4939-AE0F-61889BB1B8DB}">
      <dgm:prSet/>
      <dgm:spPr/>
      <dgm:t>
        <a:bodyPr/>
        <a:lstStyle/>
        <a:p>
          <a:endParaRPr lang="en-US"/>
        </a:p>
      </dgm:t>
    </dgm:pt>
    <dgm:pt modelId="{71006491-7E6B-41B5-8DB5-1C7C5A39DC1B}" type="parTrans" cxnId="{702CABCF-CF0D-4939-AE0F-61889BB1B8DB}">
      <dgm:prSet/>
      <dgm:spPr/>
      <dgm:t>
        <a:bodyPr/>
        <a:lstStyle/>
        <a:p>
          <a:endParaRPr lang="en-US"/>
        </a:p>
      </dgm:t>
    </dgm:pt>
    <dgm:pt modelId="{33C8BF22-8D88-44EE-A105-058864F4AE0E}">
      <dgm:prSet phldrT="[Text]"/>
      <dgm:spPr/>
      <dgm:t>
        <a:bodyPr/>
        <a:lstStyle/>
        <a:p>
          <a:r>
            <a:rPr lang="en-US"/>
            <a:t> </a:t>
          </a:r>
        </a:p>
      </dgm:t>
    </dgm:pt>
    <dgm:pt modelId="{BDAEA483-774B-4E5A-8940-B03D0A9CAFB6}" type="parTrans" cxnId="{EDF3DA35-33CA-4AA6-AF11-20AA21B414D4}">
      <dgm:prSet/>
      <dgm:spPr/>
      <dgm:t>
        <a:bodyPr/>
        <a:lstStyle/>
        <a:p>
          <a:endParaRPr lang="en-US"/>
        </a:p>
      </dgm:t>
    </dgm:pt>
    <dgm:pt modelId="{6F5C79DC-16E6-4D61-975F-0D994D5E56D9}" type="sibTrans" cxnId="{EDF3DA35-33CA-4AA6-AF11-20AA21B414D4}">
      <dgm:prSet/>
      <dgm:spPr/>
      <dgm:t>
        <a:bodyPr/>
        <a:lstStyle/>
        <a:p>
          <a:endParaRPr lang="en-US"/>
        </a:p>
      </dgm:t>
    </dgm:pt>
    <dgm:pt modelId="{B9DE726B-FBE7-430F-B218-400658ED6E96}">
      <dgm:prSet phldrT="[Text]"/>
      <dgm:spPr/>
      <dgm:t>
        <a:bodyPr/>
        <a:lstStyle/>
        <a:p>
          <a:r>
            <a:rPr lang="en-US"/>
            <a:t>2017</a:t>
          </a:r>
        </a:p>
      </dgm:t>
    </dgm:pt>
    <dgm:pt modelId="{3BD41C98-2F9A-486B-8258-7D88CC07FB92}" type="parTrans" cxnId="{70E3280C-618D-40A8-ADED-F051969DB55A}">
      <dgm:prSet/>
      <dgm:spPr/>
      <dgm:t>
        <a:bodyPr/>
        <a:lstStyle/>
        <a:p>
          <a:endParaRPr lang="en-US"/>
        </a:p>
      </dgm:t>
    </dgm:pt>
    <dgm:pt modelId="{B8B8118C-CCB1-4051-B4CA-35CFCBE34275}" type="sibTrans" cxnId="{70E3280C-618D-40A8-ADED-F051969DB55A}">
      <dgm:prSet/>
      <dgm:spPr/>
      <dgm:t>
        <a:bodyPr/>
        <a:lstStyle/>
        <a:p>
          <a:endParaRPr lang="en-US"/>
        </a:p>
      </dgm:t>
    </dgm:pt>
    <dgm:pt modelId="{5ECD4D9B-7E32-424C-8350-68D89F4FA501}">
      <dgm:prSet phldrT="[Text]"/>
      <dgm:spPr/>
      <dgm:t>
        <a:bodyPr/>
        <a:lstStyle/>
        <a:p>
          <a:r>
            <a:rPr lang="en-US"/>
            <a:t>2018</a:t>
          </a:r>
        </a:p>
      </dgm:t>
    </dgm:pt>
    <dgm:pt modelId="{D007F37A-0288-4380-8B99-6C026E11A02C}" type="parTrans" cxnId="{20DBC717-960C-478A-B876-A30A1375D756}">
      <dgm:prSet/>
      <dgm:spPr/>
      <dgm:t>
        <a:bodyPr/>
        <a:lstStyle/>
        <a:p>
          <a:endParaRPr lang="en-US"/>
        </a:p>
      </dgm:t>
    </dgm:pt>
    <dgm:pt modelId="{1E6FD364-0291-46BD-A0E4-246F572CD6AE}" type="sibTrans" cxnId="{20DBC717-960C-478A-B876-A30A1375D756}">
      <dgm:prSet/>
      <dgm:spPr/>
      <dgm:t>
        <a:bodyPr/>
        <a:lstStyle/>
        <a:p>
          <a:endParaRPr lang="en-US"/>
        </a:p>
      </dgm:t>
    </dgm:pt>
    <dgm:pt modelId="{82C41019-B783-4212-B304-BDA1EAB0ABE6}">
      <dgm:prSet phldrT="[Text]"/>
      <dgm:spPr/>
      <dgm:t>
        <a:bodyPr/>
        <a:lstStyle/>
        <a:p>
          <a:r>
            <a:rPr lang="en-US"/>
            <a:t>2019</a:t>
          </a:r>
        </a:p>
      </dgm:t>
    </dgm:pt>
    <dgm:pt modelId="{77D3169F-C23F-49AB-B78E-DCF945AF3A15}" type="parTrans" cxnId="{33A45DA6-648D-4B47-96FB-910C055B9545}">
      <dgm:prSet/>
      <dgm:spPr/>
      <dgm:t>
        <a:bodyPr/>
        <a:lstStyle/>
        <a:p>
          <a:endParaRPr lang="en-US"/>
        </a:p>
      </dgm:t>
    </dgm:pt>
    <dgm:pt modelId="{A793714F-6A6E-4B33-88AF-B62F2F28F1E2}" type="sibTrans" cxnId="{33A45DA6-648D-4B47-96FB-910C055B9545}">
      <dgm:prSet/>
      <dgm:spPr/>
      <dgm:t>
        <a:bodyPr/>
        <a:lstStyle/>
        <a:p>
          <a:endParaRPr lang="en-US"/>
        </a:p>
      </dgm:t>
    </dgm:pt>
    <dgm:pt modelId="{67F36B4F-A28D-44E8-B3AA-557E010E28E3}">
      <dgm:prSet phldrT="[Text]"/>
      <dgm:spPr/>
      <dgm:t>
        <a:bodyPr/>
        <a:lstStyle/>
        <a:p>
          <a:r>
            <a:rPr lang="en-US"/>
            <a:t>2022</a:t>
          </a:r>
        </a:p>
      </dgm:t>
    </dgm:pt>
    <dgm:pt modelId="{B211783E-05EF-4EA1-B3B0-058018BFF731}" type="parTrans" cxnId="{77F893B4-9FE0-4CDB-9C3A-A6F1381AE614}">
      <dgm:prSet/>
      <dgm:spPr/>
      <dgm:t>
        <a:bodyPr/>
        <a:lstStyle/>
        <a:p>
          <a:endParaRPr lang="en-US"/>
        </a:p>
      </dgm:t>
    </dgm:pt>
    <dgm:pt modelId="{5C872F01-3DD2-4648-BEFD-AC1BA5545ADC}" type="sibTrans" cxnId="{77F893B4-9FE0-4CDB-9C3A-A6F1381AE614}">
      <dgm:prSet/>
      <dgm:spPr/>
      <dgm:t>
        <a:bodyPr/>
        <a:lstStyle/>
        <a:p>
          <a:endParaRPr lang="en-US"/>
        </a:p>
      </dgm:t>
    </dgm:pt>
    <dgm:pt modelId="{075B4510-3A13-436A-A1B5-C0B8F6D4207A}">
      <dgm:prSet phldrT="[Text]"/>
      <dgm:spPr/>
      <dgm:t>
        <a:bodyPr/>
        <a:lstStyle/>
        <a:p>
          <a:r>
            <a:rPr lang="en-US"/>
            <a:t>2025</a:t>
          </a:r>
        </a:p>
      </dgm:t>
    </dgm:pt>
    <dgm:pt modelId="{147EC8E8-F242-4A56-AA91-F7E8A0D07905}" type="parTrans" cxnId="{BF0D1139-A752-4820-8414-9895CF5B40DF}">
      <dgm:prSet/>
      <dgm:spPr/>
      <dgm:t>
        <a:bodyPr/>
        <a:lstStyle/>
        <a:p>
          <a:endParaRPr lang="en-US"/>
        </a:p>
      </dgm:t>
    </dgm:pt>
    <dgm:pt modelId="{E8410998-73B0-4E86-92E8-80B6B5A1515A}" type="sibTrans" cxnId="{BF0D1139-A752-4820-8414-9895CF5B40DF}">
      <dgm:prSet/>
      <dgm:spPr/>
      <dgm:t>
        <a:bodyPr/>
        <a:lstStyle/>
        <a:p>
          <a:endParaRPr lang="en-US"/>
        </a:p>
      </dgm:t>
    </dgm:pt>
    <dgm:pt modelId="{D10939AA-A466-4079-84A6-4385B4967981}" type="pres">
      <dgm:prSet presAssocID="{95CE147D-CDBC-4BDC-878F-0DE230B8554A}" presName="Name0" presStyleCnt="0">
        <dgm:presLayoutVars>
          <dgm:dir/>
          <dgm:resizeHandles val="exact"/>
        </dgm:presLayoutVars>
      </dgm:prSet>
      <dgm:spPr/>
    </dgm:pt>
    <dgm:pt modelId="{1F98DFD9-98A1-4949-9D7D-A3B55D09B616}" type="pres">
      <dgm:prSet presAssocID="{86456D95-1204-4104-B5B5-B37EADF49EC9}" presName="parTxOnly" presStyleLbl="node1" presStyleIdx="0" presStyleCnt="12">
        <dgm:presLayoutVars>
          <dgm:bulletEnabled val="1"/>
        </dgm:presLayoutVars>
      </dgm:prSet>
      <dgm:spPr/>
    </dgm:pt>
    <dgm:pt modelId="{052BD7FC-5309-48F4-BF2F-4BA841165D04}" type="pres">
      <dgm:prSet presAssocID="{084BF60E-F590-4181-AB1D-4F4F57D3F156}" presName="parSpace" presStyleCnt="0"/>
      <dgm:spPr/>
    </dgm:pt>
    <dgm:pt modelId="{0FAD8455-1CDC-435E-A7B4-980FE3D2A030}" type="pres">
      <dgm:prSet presAssocID="{33C8BF22-8D88-44EE-A105-058864F4AE0E}" presName="parTxOnly" presStyleLbl="node1" presStyleIdx="1" presStyleCnt="12" custScaleX="56865">
        <dgm:presLayoutVars>
          <dgm:bulletEnabled val="1"/>
        </dgm:presLayoutVars>
      </dgm:prSet>
      <dgm:spPr/>
    </dgm:pt>
    <dgm:pt modelId="{1B94541F-554B-4544-9864-0DBF7E74387D}" type="pres">
      <dgm:prSet presAssocID="{6F5C79DC-16E6-4D61-975F-0D994D5E56D9}" presName="parSpace" presStyleCnt="0"/>
      <dgm:spPr/>
    </dgm:pt>
    <dgm:pt modelId="{D32E9245-C024-4E33-A3CB-8D62DD18DE9F}" type="pres">
      <dgm:prSet presAssocID="{B8D73D76-6D51-42BA-8F6D-AF68B1477434}" presName="parTxOnly" presStyleLbl="node1" presStyleIdx="2" presStyleCnt="12" custScaleX="59510">
        <dgm:presLayoutVars>
          <dgm:bulletEnabled val="1"/>
        </dgm:presLayoutVars>
      </dgm:prSet>
      <dgm:spPr/>
    </dgm:pt>
    <dgm:pt modelId="{966AF178-7E60-4BBC-B05F-DDACAF44134A}" type="pres">
      <dgm:prSet presAssocID="{87C3B184-81D7-49F2-AC71-461956C6ACA9}" presName="parSpace" presStyleCnt="0"/>
      <dgm:spPr/>
    </dgm:pt>
    <dgm:pt modelId="{A0726A72-5220-4E67-8726-9D86C5171E42}" type="pres">
      <dgm:prSet presAssocID="{B9DE726B-FBE7-430F-B218-400658ED6E96}" presName="parTxOnly" presStyleLbl="node1" presStyleIdx="3" presStyleCnt="12">
        <dgm:presLayoutVars>
          <dgm:bulletEnabled val="1"/>
        </dgm:presLayoutVars>
      </dgm:prSet>
      <dgm:spPr/>
    </dgm:pt>
    <dgm:pt modelId="{4CE7A52E-9A1C-4CEF-8C7F-08C18893529E}" type="pres">
      <dgm:prSet presAssocID="{B8B8118C-CCB1-4051-B4CA-35CFCBE34275}" presName="parSpace" presStyleCnt="0"/>
      <dgm:spPr/>
    </dgm:pt>
    <dgm:pt modelId="{6C0444BE-6BC3-49F6-9A09-26E46AF573C5}" type="pres">
      <dgm:prSet presAssocID="{5ECD4D9B-7E32-424C-8350-68D89F4FA501}" presName="parTxOnly" presStyleLbl="node1" presStyleIdx="4" presStyleCnt="12">
        <dgm:presLayoutVars>
          <dgm:bulletEnabled val="1"/>
        </dgm:presLayoutVars>
      </dgm:prSet>
      <dgm:spPr/>
    </dgm:pt>
    <dgm:pt modelId="{B94E995E-809C-4831-8B70-96A570311A97}" type="pres">
      <dgm:prSet presAssocID="{1E6FD364-0291-46BD-A0E4-246F572CD6AE}" presName="parSpace" presStyleCnt="0"/>
      <dgm:spPr/>
    </dgm:pt>
    <dgm:pt modelId="{2528D7FF-2D97-4826-BA2E-2FEBF1568E7D}" type="pres">
      <dgm:prSet presAssocID="{82C41019-B783-4212-B304-BDA1EAB0ABE6}" presName="parTxOnly" presStyleLbl="node1" presStyleIdx="5" presStyleCnt="12">
        <dgm:presLayoutVars>
          <dgm:bulletEnabled val="1"/>
        </dgm:presLayoutVars>
      </dgm:prSet>
      <dgm:spPr/>
    </dgm:pt>
    <dgm:pt modelId="{DA8B1D5F-802B-4CC3-8414-E331C52CC9BA}" type="pres">
      <dgm:prSet presAssocID="{A793714F-6A6E-4B33-88AF-B62F2F28F1E2}" presName="parSpace" presStyleCnt="0"/>
      <dgm:spPr/>
    </dgm:pt>
    <dgm:pt modelId="{A5826555-E230-4E39-8985-C228396ECA27}" type="pres">
      <dgm:prSet presAssocID="{784C521E-9A87-4F75-81D3-681490F745DE}" presName="parTxOnly" presStyleLbl="node1" presStyleIdx="6" presStyleCnt="12" custScaleX="53784">
        <dgm:presLayoutVars>
          <dgm:bulletEnabled val="1"/>
        </dgm:presLayoutVars>
      </dgm:prSet>
      <dgm:spPr/>
    </dgm:pt>
    <dgm:pt modelId="{ABCBF95F-22DF-406A-A782-72A85B3E4A8C}" type="pres">
      <dgm:prSet presAssocID="{5E929671-36AA-4AD3-AAD5-5313787BD8E1}" presName="parSpace" presStyleCnt="0"/>
      <dgm:spPr/>
    </dgm:pt>
    <dgm:pt modelId="{7A3F2A0B-9564-45A9-9C20-8BADBBEC5C0A}" type="pres">
      <dgm:prSet presAssocID="{D941792F-4951-4421-8DDB-C2C55F6F378E}" presName="parTxOnly" presStyleLbl="node1" presStyleIdx="7" presStyleCnt="12" custScaleX="53958">
        <dgm:presLayoutVars>
          <dgm:bulletEnabled val="1"/>
        </dgm:presLayoutVars>
      </dgm:prSet>
      <dgm:spPr/>
    </dgm:pt>
    <dgm:pt modelId="{228214A2-B80E-4AE5-A940-24B1BC4835C6}" type="pres">
      <dgm:prSet presAssocID="{C6BF8CB0-61F7-4655-8DF3-8B43A2F559D5}" presName="parSpace" presStyleCnt="0"/>
      <dgm:spPr/>
    </dgm:pt>
    <dgm:pt modelId="{76768EE6-AAEF-4517-BAD6-33F5431EDAA9}" type="pres">
      <dgm:prSet presAssocID="{67F36B4F-A28D-44E8-B3AA-557E010E28E3}" presName="parTxOnly" presStyleLbl="node1" presStyleIdx="8" presStyleCnt="12">
        <dgm:presLayoutVars>
          <dgm:bulletEnabled val="1"/>
        </dgm:presLayoutVars>
      </dgm:prSet>
      <dgm:spPr/>
    </dgm:pt>
    <dgm:pt modelId="{6D5CAAB4-4454-4E5D-A3C7-EC762B958C59}" type="pres">
      <dgm:prSet presAssocID="{5C872F01-3DD2-4648-BEFD-AC1BA5545ADC}" presName="parSpace" presStyleCnt="0"/>
      <dgm:spPr/>
    </dgm:pt>
    <dgm:pt modelId="{5906CF92-8049-4F48-AD25-0198E009AB97}" type="pres">
      <dgm:prSet presAssocID="{F9F861B8-312D-46BB-BAFD-1E1334D8D146}" presName="parTxOnly" presStyleLbl="node1" presStyleIdx="9" presStyleCnt="12" custScaleX="60180">
        <dgm:presLayoutVars>
          <dgm:bulletEnabled val="1"/>
        </dgm:presLayoutVars>
      </dgm:prSet>
      <dgm:spPr/>
    </dgm:pt>
    <dgm:pt modelId="{2C7312E4-75B6-478D-B950-EF072FE46F68}" type="pres">
      <dgm:prSet presAssocID="{7C6CCA09-716D-4FF4-8724-821BB060EEC6}" presName="parSpace" presStyleCnt="0"/>
      <dgm:spPr/>
    </dgm:pt>
    <dgm:pt modelId="{51D14CDA-5475-4B9F-A332-1BB3E318A7B7}" type="pres">
      <dgm:prSet presAssocID="{99E071D2-95D5-4ACA-81FB-0B06DF9797B1}" presName="parTxOnly" presStyleLbl="node1" presStyleIdx="10" presStyleCnt="12" custScaleX="56721">
        <dgm:presLayoutVars>
          <dgm:bulletEnabled val="1"/>
        </dgm:presLayoutVars>
      </dgm:prSet>
      <dgm:spPr/>
    </dgm:pt>
    <dgm:pt modelId="{7BC0F7CA-5457-4AB5-A858-D1E9F0897EF3}" type="pres">
      <dgm:prSet presAssocID="{A38995C4-76E3-4CC4-88A3-6A4F1F985C1E}" presName="parSpace" presStyleCnt="0"/>
      <dgm:spPr/>
    </dgm:pt>
    <dgm:pt modelId="{25E0AC3F-AAC4-4BFA-9801-A337F603256F}" type="pres">
      <dgm:prSet presAssocID="{075B4510-3A13-436A-A1B5-C0B8F6D4207A}" presName="parTxOnly" presStyleLbl="node1" presStyleIdx="11" presStyleCnt="12">
        <dgm:presLayoutVars>
          <dgm:bulletEnabled val="1"/>
        </dgm:presLayoutVars>
      </dgm:prSet>
      <dgm:spPr/>
    </dgm:pt>
  </dgm:ptLst>
  <dgm:cxnLst>
    <dgm:cxn modelId="{70E3280C-618D-40A8-ADED-F051969DB55A}" srcId="{95CE147D-CDBC-4BDC-878F-0DE230B8554A}" destId="{B9DE726B-FBE7-430F-B218-400658ED6E96}" srcOrd="3" destOrd="0" parTransId="{3BD41C98-2F9A-486B-8258-7D88CC07FB92}" sibTransId="{B8B8118C-CCB1-4051-B4CA-35CFCBE34275}"/>
    <dgm:cxn modelId="{39C4600C-F25A-46C0-925E-0B0C5DEAEF99}" type="presOf" srcId="{99E071D2-95D5-4ACA-81FB-0B06DF9797B1}" destId="{51D14CDA-5475-4B9F-A332-1BB3E318A7B7}" srcOrd="0" destOrd="0" presId="urn:microsoft.com/office/officeart/2005/8/layout/hChevron3"/>
    <dgm:cxn modelId="{2006270D-625F-4CE6-8F7F-E68E9805F321}" type="presOf" srcId="{5ECD4D9B-7E32-424C-8350-68D89F4FA501}" destId="{6C0444BE-6BC3-49F6-9A09-26E46AF573C5}" srcOrd="0" destOrd="0" presId="urn:microsoft.com/office/officeart/2005/8/layout/hChevron3"/>
    <dgm:cxn modelId="{CADB1B15-F246-4303-AD78-6157D27359EA}" type="presOf" srcId="{B9DE726B-FBE7-430F-B218-400658ED6E96}" destId="{A0726A72-5220-4E67-8726-9D86C5171E42}" srcOrd="0" destOrd="0" presId="urn:microsoft.com/office/officeart/2005/8/layout/hChevron3"/>
    <dgm:cxn modelId="{DF9C1816-437E-486F-B99E-1700F63959EF}" srcId="{95CE147D-CDBC-4BDC-878F-0DE230B8554A}" destId="{D941792F-4951-4421-8DDB-C2C55F6F378E}" srcOrd="7" destOrd="0" parTransId="{FC6C461D-1314-4C68-BA33-49CB6152F0AA}" sibTransId="{C6BF8CB0-61F7-4655-8DF3-8B43A2F559D5}"/>
    <dgm:cxn modelId="{78C13F16-35FA-4BBA-AE8D-3DBB201C864A}" type="presOf" srcId="{33C8BF22-8D88-44EE-A105-058864F4AE0E}" destId="{0FAD8455-1CDC-435E-A7B4-980FE3D2A030}" srcOrd="0" destOrd="0" presId="urn:microsoft.com/office/officeart/2005/8/layout/hChevron3"/>
    <dgm:cxn modelId="{20DBC717-960C-478A-B876-A30A1375D756}" srcId="{95CE147D-CDBC-4BDC-878F-0DE230B8554A}" destId="{5ECD4D9B-7E32-424C-8350-68D89F4FA501}" srcOrd="4" destOrd="0" parTransId="{D007F37A-0288-4380-8B99-6C026E11A02C}" sibTransId="{1E6FD364-0291-46BD-A0E4-246F572CD6AE}"/>
    <dgm:cxn modelId="{EDF3DA35-33CA-4AA6-AF11-20AA21B414D4}" srcId="{95CE147D-CDBC-4BDC-878F-0DE230B8554A}" destId="{33C8BF22-8D88-44EE-A105-058864F4AE0E}" srcOrd="1" destOrd="0" parTransId="{BDAEA483-774B-4E5A-8940-B03D0A9CAFB6}" sibTransId="{6F5C79DC-16E6-4D61-975F-0D994D5E56D9}"/>
    <dgm:cxn modelId="{BF0D1139-A752-4820-8414-9895CF5B40DF}" srcId="{95CE147D-CDBC-4BDC-878F-0DE230B8554A}" destId="{075B4510-3A13-436A-A1B5-C0B8F6D4207A}" srcOrd="11" destOrd="0" parTransId="{147EC8E8-F242-4A56-AA91-F7E8A0D07905}" sibTransId="{E8410998-73B0-4E86-92E8-80B6B5A1515A}"/>
    <dgm:cxn modelId="{B4E58A3C-9CB4-4A9F-B1EB-38326CAF2E3C}" srcId="{95CE147D-CDBC-4BDC-878F-0DE230B8554A}" destId="{F9F861B8-312D-46BB-BAFD-1E1334D8D146}" srcOrd="9" destOrd="0" parTransId="{D93C9AC1-591C-4836-849F-E3EB4C605C42}" sibTransId="{7C6CCA09-716D-4FF4-8724-821BB060EEC6}"/>
    <dgm:cxn modelId="{D6AE1E3F-6200-4C20-84AF-1E80369D96EB}" srcId="{95CE147D-CDBC-4BDC-878F-0DE230B8554A}" destId="{99E071D2-95D5-4ACA-81FB-0B06DF9797B1}" srcOrd="10" destOrd="0" parTransId="{5F4F40B8-B2B7-4B5C-97EE-84E32880AF4A}" sibTransId="{A38995C4-76E3-4CC4-88A3-6A4F1F985C1E}"/>
    <dgm:cxn modelId="{78BD3A6F-2EA2-494A-926A-B540B32B019E}" srcId="{95CE147D-CDBC-4BDC-878F-0DE230B8554A}" destId="{86456D95-1204-4104-B5B5-B37EADF49EC9}" srcOrd="0" destOrd="0" parTransId="{E9EE9D7C-C43B-4331-B5A6-CE1DB253290D}" sibTransId="{084BF60E-F590-4181-AB1D-4F4F57D3F156}"/>
    <dgm:cxn modelId="{22EB5274-6FAA-4F45-8D8E-8DEF7909FE25}" type="presOf" srcId="{F9F861B8-312D-46BB-BAFD-1E1334D8D146}" destId="{5906CF92-8049-4F48-AD25-0198E009AB97}" srcOrd="0" destOrd="0" presId="urn:microsoft.com/office/officeart/2005/8/layout/hChevron3"/>
    <dgm:cxn modelId="{6BE23F76-8CC1-4415-BFBE-038918844B8B}" type="presOf" srcId="{82C41019-B783-4212-B304-BDA1EAB0ABE6}" destId="{2528D7FF-2D97-4826-BA2E-2FEBF1568E7D}" srcOrd="0" destOrd="0" presId="urn:microsoft.com/office/officeart/2005/8/layout/hChevron3"/>
    <dgm:cxn modelId="{6477D57A-3545-4397-8B82-A7254E552CE9}" type="presOf" srcId="{D941792F-4951-4421-8DDB-C2C55F6F378E}" destId="{7A3F2A0B-9564-45A9-9C20-8BADBBEC5C0A}" srcOrd="0" destOrd="0" presId="urn:microsoft.com/office/officeart/2005/8/layout/hChevron3"/>
    <dgm:cxn modelId="{B4CE7C7E-73FF-46B6-9537-3FD049293262}" type="presOf" srcId="{075B4510-3A13-436A-A1B5-C0B8F6D4207A}" destId="{25E0AC3F-AAC4-4BFA-9801-A337F603256F}" srcOrd="0" destOrd="0" presId="urn:microsoft.com/office/officeart/2005/8/layout/hChevron3"/>
    <dgm:cxn modelId="{B3BFCF9A-FE2B-4497-8B44-D875C1C64091}" type="presOf" srcId="{784C521E-9A87-4F75-81D3-681490F745DE}" destId="{A5826555-E230-4E39-8985-C228396ECA27}" srcOrd="0" destOrd="0" presId="urn:microsoft.com/office/officeart/2005/8/layout/hChevron3"/>
    <dgm:cxn modelId="{33A45DA6-648D-4B47-96FB-910C055B9545}" srcId="{95CE147D-CDBC-4BDC-878F-0DE230B8554A}" destId="{82C41019-B783-4212-B304-BDA1EAB0ABE6}" srcOrd="5" destOrd="0" parTransId="{77D3169F-C23F-49AB-B78E-DCF945AF3A15}" sibTransId="{A793714F-6A6E-4B33-88AF-B62F2F28F1E2}"/>
    <dgm:cxn modelId="{EC481DAA-282A-43F2-A6C7-0D455298C5AE}" type="presOf" srcId="{B8D73D76-6D51-42BA-8F6D-AF68B1477434}" destId="{D32E9245-C024-4E33-A3CB-8D62DD18DE9F}" srcOrd="0" destOrd="0" presId="urn:microsoft.com/office/officeart/2005/8/layout/hChevron3"/>
    <dgm:cxn modelId="{77F893B4-9FE0-4CDB-9C3A-A6F1381AE614}" srcId="{95CE147D-CDBC-4BDC-878F-0DE230B8554A}" destId="{67F36B4F-A28D-44E8-B3AA-557E010E28E3}" srcOrd="8" destOrd="0" parTransId="{B211783E-05EF-4EA1-B3B0-058018BFF731}" sibTransId="{5C872F01-3DD2-4648-BEFD-AC1BA5545ADC}"/>
    <dgm:cxn modelId="{30BAF7BD-F2FF-40D2-ADBA-CAD0813BEB17}" type="presOf" srcId="{86456D95-1204-4104-B5B5-B37EADF49EC9}" destId="{1F98DFD9-98A1-4949-9D7D-A3B55D09B616}" srcOrd="0" destOrd="0" presId="urn:microsoft.com/office/officeart/2005/8/layout/hChevron3"/>
    <dgm:cxn modelId="{AB5598C9-C205-42F1-93D1-48D8CF76911F}" srcId="{95CE147D-CDBC-4BDC-878F-0DE230B8554A}" destId="{784C521E-9A87-4F75-81D3-681490F745DE}" srcOrd="6" destOrd="0" parTransId="{41BD1FED-B0EF-4CAB-8A12-16617145D289}" sibTransId="{5E929671-36AA-4AD3-AAD5-5313787BD8E1}"/>
    <dgm:cxn modelId="{702CABCF-CF0D-4939-AE0F-61889BB1B8DB}" srcId="{95CE147D-CDBC-4BDC-878F-0DE230B8554A}" destId="{B8D73D76-6D51-42BA-8F6D-AF68B1477434}" srcOrd="2" destOrd="0" parTransId="{71006491-7E6B-41B5-8DB5-1C7C5A39DC1B}" sibTransId="{87C3B184-81D7-49F2-AC71-461956C6ACA9}"/>
    <dgm:cxn modelId="{A44C28D4-EB3C-45A3-8967-EABC33F4C661}" type="presOf" srcId="{67F36B4F-A28D-44E8-B3AA-557E010E28E3}" destId="{76768EE6-AAEF-4517-BAD6-33F5431EDAA9}" srcOrd="0" destOrd="0" presId="urn:microsoft.com/office/officeart/2005/8/layout/hChevron3"/>
    <dgm:cxn modelId="{F7B1ACED-DBEE-498E-A5EF-86D79115F490}" type="presOf" srcId="{95CE147D-CDBC-4BDC-878F-0DE230B8554A}" destId="{D10939AA-A466-4079-84A6-4385B4967981}" srcOrd="0" destOrd="0" presId="urn:microsoft.com/office/officeart/2005/8/layout/hChevron3"/>
    <dgm:cxn modelId="{98EAE404-95F0-4908-BF52-4EE82C9DDA5F}" type="presParOf" srcId="{D10939AA-A466-4079-84A6-4385B4967981}" destId="{1F98DFD9-98A1-4949-9D7D-A3B55D09B616}" srcOrd="0" destOrd="0" presId="urn:microsoft.com/office/officeart/2005/8/layout/hChevron3"/>
    <dgm:cxn modelId="{2CEBB47C-178B-4052-9530-4F949CDCA683}" type="presParOf" srcId="{D10939AA-A466-4079-84A6-4385B4967981}" destId="{052BD7FC-5309-48F4-BF2F-4BA841165D04}" srcOrd="1" destOrd="0" presId="urn:microsoft.com/office/officeart/2005/8/layout/hChevron3"/>
    <dgm:cxn modelId="{4C5A3B0A-8F9D-431E-B7D2-F7C913062B2C}" type="presParOf" srcId="{D10939AA-A466-4079-84A6-4385B4967981}" destId="{0FAD8455-1CDC-435E-A7B4-980FE3D2A030}" srcOrd="2" destOrd="0" presId="urn:microsoft.com/office/officeart/2005/8/layout/hChevron3"/>
    <dgm:cxn modelId="{F6F8F7C1-F42F-43A9-AC15-8A3F0E795905}" type="presParOf" srcId="{D10939AA-A466-4079-84A6-4385B4967981}" destId="{1B94541F-554B-4544-9864-0DBF7E74387D}" srcOrd="3" destOrd="0" presId="urn:microsoft.com/office/officeart/2005/8/layout/hChevron3"/>
    <dgm:cxn modelId="{B8ACE0C2-CB33-4EFE-BDB3-CB75C10D472B}" type="presParOf" srcId="{D10939AA-A466-4079-84A6-4385B4967981}" destId="{D32E9245-C024-4E33-A3CB-8D62DD18DE9F}" srcOrd="4" destOrd="0" presId="urn:microsoft.com/office/officeart/2005/8/layout/hChevron3"/>
    <dgm:cxn modelId="{B18E2543-6691-4792-BFF2-770228E3E983}" type="presParOf" srcId="{D10939AA-A466-4079-84A6-4385B4967981}" destId="{966AF178-7E60-4BBC-B05F-DDACAF44134A}" srcOrd="5" destOrd="0" presId="urn:microsoft.com/office/officeart/2005/8/layout/hChevron3"/>
    <dgm:cxn modelId="{64FC2AB3-5EA5-4AD8-A4FF-30981B7AE49B}" type="presParOf" srcId="{D10939AA-A466-4079-84A6-4385B4967981}" destId="{A0726A72-5220-4E67-8726-9D86C5171E42}" srcOrd="6" destOrd="0" presId="urn:microsoft.com/office/officeart/2005/8/layout/hChevron3"/>
    <dgm:cxn modelId="{9946E4B1-1470-4387-BED5-C0DBDA6F358D}" type="presParOf" srcId="{D10939AA-A466-4079-84A6-4385B4967981}" destId="{4CE7A52E-9A1C-4CEF-8C7F-08C18893529E}" srcOrd="7" destOrd="0" presId="urn:microsoft.com/office/officeart/2005/8/layout/hChevron3"/>
    <dgm:cxn modelId="{21D1D339-BEBB-4B17-B9FC-6EEB15F16774}" type="presParOf" srcId="{D10939AA-A466-4079-84A6-4385B4967981}" destId="{6C0444BE-6BC3-49F6-9A09-26E46AF573C5}" srcOrd="8" destOrd="0" presId="urn:microsoft.com/office/officeart/2005/8/layout/hChevron3"/>
    <dgm:cxn modelId="{9EFA414A-4231-4EDC-A848-4A2A0B5A5949}" type="presParOf" srcId="{D10939AA-A466-4079-84A6-4385B4967981}" destId="{B94E995E-809C-4831-8B70-96A570311A97}" srcOrd="9" destOrd="0" presId="urn:microsoft.com/office/officeart/2005/8/layout/hChevron3"/>
    <dgm:cxn modelId="{CBA183C3-3F9D-4EE9-965B-BDFDB81874DC}" type="presParOf" srcId="{D10939AA-A466-4079-84A6-4385B4967981}" destId="{2528D7FF-2D97-4826-BA2E-2FEBF1568E7D}" srcOrd="10" destOrd="0" presId="urn:microsoft.com/office/officeart/2005/8/layout/hChevron3"/>
    <dgm:cxn modelId="{F490E96C-19D0-455C-B722-24310FE2488F}" type="presParOf" srcId="{D10939AA-A466-4079-84A6-4385B4967981}" destId="{DA8B1D5F-802B-4CC3-8414-E331C52CC9BA}" srcOrd="11" destOrd="0" presId="urn:microsoft.com/office/officeart/2005/8/layout/hChevron3"/>
    <dgm:cxn modelId="{849E94E5-5002-4987-BD6E-CBBC91B3483C}" type="presParOf" srcId="{D10939AA-A466-4079-84A6-4385B4967981}" destId="{A5826555-E230-4E39-8985-C228396ECA27}" srcOrd="12" destOrd="0" presId="urn:microsoft.com/office/officeart/2005/8/layout/hChevron3"/>
    <dgm:cxn modelId="{8081AC71-F2BC-499E-9437-3F41B1375C1E}" type="presParOf" srcId="{D10939AA-A466-4079-84A6-4385B4967981}" destId="{ABCBF95F-22DF-406A-A782-72A85B3E4A8C}" srcOrd="13" destOrd="0" presId="urn:microsoft.com/office/officeart/2005/8/layout/hChevron3"/>
    <dgm:cxn modelId="{B983050B-490D-46BC-8CF2-2DEEF9E1FBD3}" type="presParOf" srcId="{D10939AA-A466-4079-84A6-4385B4967981}" destId="{7A3F2A0B-9564-45A9-9C20-8BADBBEC5C0A}" srcOrd="14" destOrd="0" presId="urn:microsoft.com/office/officeart/2005/8/layout/hChevron3"/>
    <dgm:cxn modelId="{06E7ADAB-D529-4942-B3AC-B84E11EA14CA}" type="presParOf" srcId="{D10939AA-A466-4079-84A6-4385B4967981}" destId="{228214A2-B80E-4AE5-A940-24B1BC4835C6}" srcOrd="15" destOrd="0" presId="urn:microsoft.com/office/officeart/2005/8/layout/hChevron3"/>
    <dgm:cxn modelId="{BC6A4640-E531-4211-BECF-D6C274C2C6DF}" type="presParOf" srcId="{D10939AA-A466-4079-84A6-4385B4967981}" destId="{76768EE6-AAEF-4517-BAD6-33F5431EDAA9}" srcOrd="16" destOrd="0" presId="urn:microsoft.com/office/officeart/2005/8/layout/hChevron3"/>
    <dgm:cxn modelId="{D6FB0E7F-ABA8-449E-88DE-9802D60E2C73}" type="presParOf" srcId="{D10939AA-A466-4079-84A6-4385B4967981}" destId="{6D5CAAB4-4454-4E5D-A3C7-EC762B958C59}" srcOrd="17" destOrd="0" presId="urn:microsoft.com/office/officeart/2005/8/layout/hChevron3"/>
    <dgm:cxn modelId="{FA49C639-29E5-475B-BA41-07A6F3221C73}" type="presParOf" srcId="{D10939AA-A466-4079-84A6-4385B4967981}" destId="{5906CF92-8049-4F48-AD25-0198E009AB97}" srcOrd="18" destOrd="0" presId="urn:microsoft.com/office/officeart/2005/8/layout/hChevron3"/>
    <dgm:cxn modelId="{E905763D-1808-467E-BCA4-D41B0228CA05}" type="presParOf" srcId="{D10939AA-A466-4079-84A6-4385B4967981}" destId="{2C7312E4-75B6-478D-B950-EF072FE46F68}" srcOrd="19" destOrd="0" presId="urn:microsoft.com/office/officeart/2005/8/layout/hChevron3"/>
    <dgm:cxn modelId="{2DFDFCCA-539F-440F-AF70-73FD8DCC2788}" type="presParOf" srcId="{D10939AA-A466-4079-84A6-4385B4967981}" destId="{51D14CDA-5475-4B9F-A332-1BB3E318A7B7}" srcOrd="20" destOrd="0" presId="urn:microsoft.com/office/officeart/2005/8/layout/hChevron3"/>
    <dgm:cxn modelId="{1F448527-8241-4FEF-8726-6F47D7CCC93B}" type="presParOf" srcId="{D10939AA-A466-4079-84A6-4385B4967981}" destId="{7BC0F7CA-5457-4AB5-A858-D1E9F0897EF3}" srcOrd="21" destOrd="0" presId="urn:microsoft.com/office/officeart/2005/8/layout/hChevron3"/>
    <dgm:cxn modelId="{5F0A1B3F-F9C9-458D-908C-5F0E2B3EEF2A}" type="presParOf" srcId="{D10939AA-A466-4079-84A6-4385B4967981}" destId="{25E0AC3F-AAC4-4BFA-9801-A337F603256F}" srcOrd="2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8DFD9-98A1-4949-9D7D-A3B55D09B616}">
      <dsp:nvSpPr>
        <dsp:cNvPr id="0" name=""/>
        <dsp:cNvSpPr/>
      </dsp:nvSpPr>
      <dsp:spPr>
        <a:xfrm>
          <a:off x="787" y="2384055"/>
          <a:ext cx="1448479" cy="5793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2014</a:t>
          </a:r>
        </a:p>
      </dsp:txBody>
      <dsp:txXfrm>
        <a:off x="787" y="2384055"/>
        <a:ext cx="1303631" cy="579391"/>
      </dsp:txXfrm>
    </dsp:sp>
    <dsp:sp modelId="{0FAD8455-1CDC-435E-A7B4-980FE3D2A030}">
      <dsp:nvSpPr>
        <dsp:cNvPr id="0" name=""/>
        <dsp:cNvSpPr/>
      </dsp:nvSpPr>
      <dsp:spPr>
        <a:xfrm>
          <a:off x="1159571" y="2384055"/>
          <a:ext cx="823678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 </a:t>
          </a:r>
        </a:p>
      </dsp:txBody>
      <dsp:txXfrm>
        <a:off x="1449267" y="2384055"/>
        <a:ext cx="244287" cy="579391"/>
      </dsp:txXfrm>
    </dsp:sp>
    <dsp:sp modelId="{D32E9245-C024-4E33-A3CB-8D62DD18DE9F}">
      <dsp:nvSpPr>
        <dsp:cNvPr id="0" name=""/>
        <dsp:cNvSpPr/>
      </dsp:nvSpPr>
      <dsp:spPr>
        <a:xfrm>
          <a:off x="1693553" y="2384055"/>
          <a:ext cx="861990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 </a:t>
          </a:r>
        </a:p>
      </dsp:txBody>
      <dsp:txXfrm>
        <a:off x="1983249" y="2384055"/>
        <a:ext cx="282599" cy="579391"/>
      </dsp:txXfrm>
    </dsp:sp>
    <dsp:sp modelId="{A0726A72-5220-4E67-8726-9D86C5171E42}">
      <dsp:nvSpPr>
        <dsp:cNvPr id="0" name=""/>
        <dsp:cNvSpPr/>
      </dsp:nvSpPr>
      <dsp:spPr>
        <a:xfrm>
          <a:off x="2265847" y="2384055"/>
          <a:ext cx="1448479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2017</a:t>
          </a:r>
        </a:p>
      </dsp:txBody>
      <dsp:txXfrm>
        <a:off x="2555543" y="2384055"/>
        <a:ext cx="869088" cy="579391"/>
      </dsp:txXfrm>
    </dsp:sp>
    <dsp:sp modelId="{6C0444BE-6BC3-49F6-9A09-26E46AF573C5}">
      <dsp:nvSpPr>
        <dsp:cNvPr id="0" name=""/>
        <dsp:cNvSpPr/>
      </dsp:nvSpPr>
      <dsp:spPr>
        <a:xfrm>
          <a:off x="3424631" y="2384055"/>
          <a:ext cx="1448479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2018</a:t>
          </a:r>
        </a:p>
      </dsp:txBody>
      <dsp:txXfrm>
        <a:off x="3714327" y="2384055"/>
        <a:ext cx="869088" cy="579391"/>
      </dsp:txXfrm>
    </dsp:sp>
    <dsp:sp modelId="{2528D7FF-2D97-4826-BA2E-2FEBF1568E7D}">
      <dsp:nvSpPr>
        <dsp:cNvPr id="0" name=""/>
        <dsp:cNvSpPr/>
      </dsp:nvSpPr>
      <dsp:spPr>
        <a:xfrm>
          <a:off x="4583415" y="2384055"/>
          <a:ext cx="1448479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2019</a:t>
          </a:r>
        </a:p>
      </dsp:txBody>
      <dsp:txXfrm>
        <a:off x="4873111" y="2384055"/>
        <a:ext cx="869088" cy="579391"/>
      </dsp:txXfrm>
    </dsp:sp>
    <dsp:sp modelId="{A5826555-E230-4E39-8985-C228396ECA27}">
      <dsp:nvSpPr>
        <dsp:cNvPr id="0" name=""/>
        <dsp:cNvSpPr/>
      </dsp:nvSpPr>
      <dsp:spPr>
        <a:xfrm>
          <a:off x="5742199" y="2384055"/>
          <a:ext cx="779050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031895" y="2384055"/>
        <a:ext cx="199659" cy="579391"/>
      </dsp:txXfrm>
    </dsp:sp>
    <dsp:sp modelId="{7A3F2A0B-9564-45A9-9C20-8BADBBEC5C0A}">
      <dsp:nvSpPr>
        <dsp:cNvPr id="0" name=""/>
        <dsp:cNvSpPr/>
      </dsp:nvSpPr>
      <dsp:spPr>
        <a:xfrm>
          <a:off x="6231553" y="2384055"/>
          <a:ext cx="781570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521249" y="2384055"/>
        <a:ext cx="202179" cy="579391"/>
      </dsp:txXfrm>
    </dsp:sp>
    <dsp:sp modelId="{76768EE6-AAEF-4517-BAD6-33F5431EDAA9}">
      <dsp:nvSpPr>
        <dsp:cNvPr id="0" name=""/>
        <dsp:cNvSpPr/>
      </dsp:nvSpPr>
      <dsp:spPr>
        <a:xfrm>
          <a:off x="6723428" y="2384055"/>
          <a:ext cx="1448479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2022</a:t>
          </a:r>
        </a:p>
      </dsp:txBody>
      <dsp:txXfrm>
        <a:off x="7013124" y="2384055"/>
        <a:ext cx="869088" cy="579391"/>
      </dsp:txXfrm>
    </dsp:sp>
    <dsp:sp modelId="{5906CF92-8049-4F48-AD25-0198E009AB97}">
      <dsp:nvSpPr>
        <dsp:cNvPr id="0" name=""/>
        <dsp:cNvSpPr/>
      </dsp:nvSpPr>
      <dsp:spPr>
        <a:xfrm>
          <a:off x="7882212" y="2384055"/>
          <a:ext cx="871695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8171908" y="2384055"/>
        <a:ext cx="292304" cy="579391"/>
      </dsp:txXfrm>
    </dsp:sp>
    <dsp:sp modelId="{51D14CDA-5475-4B9F-A332-1BB3E318A7B7}">
      <dsp:nvSpPr>
        <dsp:cNvPr id="0" name=""/>
        <dsp:cNvSpPr/>
      </dsp:nvSpPr>
      <dsp:spPr>
        <a:xfrm>
          <a:off x="8464211" y="2384055"/>
          <a:ext cx="821592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8753907" y="2384055"/>
        <a:ext cx="242201" cy="579391"/>
      </dsp:txXfrm>
    </dsp:sp>
    <dsp:sp modelId="{25E0AC3F-AAC4-4BFA-9801-A337F603256F}">
      <dsp:nvSpPr>
        <dsp:cNvPr id="0" name=""/>
        <dsp:cNvSpPr/>
      </dsp:nvSpPr>
      <dsp:spPr>
        <a:xfrm>
          <a:off x="8996107" y="2384055"/>
          <a:ext cx="1448479" cy="579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2025</a:t>
          </a:r>
        </a:p>
      </dsp:txBody>
      <dsp:txXfrm>
        <a:off x="9285803" y="2384055"/>
        <a:ext cx="869088" cy="5793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F17BD-2B02-40C9-B0EE-AD60E93C1D9B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25A0C-8FE1-4A42-BD1C-59F8D92E2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55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B7BAD3-AF26-C549-B9FF-03213EEFC5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5908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25A0C-8FE1-4A42-BD1C-59F8D92E26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38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25A0C-8FE1-4A42-BD1C-59F8D92E26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13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5CF10-454A-4175-82DA-D45396280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0883"/>
            <a:ext cx="9601200" cy="2306637"/>
          </a:xfrm>
        </p:spPr>
        <p:txBody>
          <a:bodyPr tIns="0" rIns="0" bIns="0" anchor="b">
            <a:normAutofit/>
          </a:bodyPr>
          <a:lstStyle>
            <a:lvl1pPr algn="l">
              <a:lnSpc>
                <a:spcPct val="100000"/>
              </a:lnSpc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AE5AC7-53D4-4C0B-B42A-1A0692FD99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190558"/>
            <a:ext cx="9601200" cy="1655762"/>
          </a:xfrm>
        </p:spPr>
        <p:txBody>
          <a:bodyPr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6E02B-B9F4-499C-8636-D007AAC3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38471-FD25-4CDF-9429-3C052CDFE55F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B4B01-15EC-433F-9EFE-F46608EF9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CCF19-ED3A-444D-9389-15BB71425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D43345-CE8E-0841-A74F-B26363861C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923429"/>
            <a:ext cx="2322857" cy="65479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66884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12505-DA25-4627-AE8B-45B4E569D7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0070E8-7368-44B9-AF9C-ACF947C1D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0"/>
            <a:ext cx="6399212" cy="5714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0CC94-456E-4461-8F07-2069C3A33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14884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56321-E8FB-41E1-85F6-DBD6EA5F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FA188-FE74-4BD9-93D6-2ED01D9E8C70}" type="datetime1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4151C-9711-4DEA-A930-0BE29AAA5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62239-A991-45D3-9A7C-078B372F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3A054-1E05-49E4-9A16-3F64354E7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D008EB-C649-4DF5-8B4C-A649F1678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C561E-6EC2-4599-9575-C067F25D9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DFBC-49F5-435E-A36B-08C958FA4A1F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F41A2-BA7C-411A-9330-0BD84C0C0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1534B-E674-4D9E-BC73-E4283BC2E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89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979964-4C31-41D4-B9E3-00E68D9F8C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9CA52-E870-4B90-827A-92F579F9D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5972A-1E60-4BFE-842E-4D79CB7AC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4D02-5758-4FA7-9E5C-F490503E5A8E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A85AD-1626-4202-9D3C-04AD6211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5654E-34E4-440A-8E7A-8EBF46E06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15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7338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7DEE9FDF-84F2-424B-B11A-6A1CD490EA9F}" type="datetime4">
              <a:rPr lang="en-US" altLang="en-US" smtClean="0"/>
              <a:t>March 5, 2025</a:t>
            </a:fld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90F4216-B7B3-4DEB-B899-263309D2D5E5}" type="slidenum">
              <a:rPr lang="en-US" alt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49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B8DBE-A65E-489E-9AB9-0CC9F5077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F09BE-9B55-4FB5-94A8-D345EC0CE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36BF3-B767-404C-9980-D5EC1336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6FAD-3D75-4545-A064-D51CA3998837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69CF4-31FB-4A49-9A6A-5D616C29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4D128-D963-4687-A11C-8B4468DED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3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D7DE-BD2F-44A7-9A26-631D1820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09739"/>
            <a:ext cx="9601200" cy="278158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02F6-F40C-412A-8F1F-B0EDC42D1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4589463"/>
            <a:ext cx="9601200" cy="1500187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A2848-E113-4E1E-BEB8-7252BCAC5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856C-AE3A-40E2-B566-9381C1339976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36698-0571-4544-B8CE-46A287EDA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FF6E0-585E-4E3C-AA69-4F05E9B98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5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E21B7-A28E-4778-B02F-549747BDD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58E54-8D65-4A81-99B9-303DBC954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32348"/>
            <a:ext cx="5181600" cy="4351338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2C811-A17E-409B-926F-A8B503DCA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800" y="1825625"/>
            <a:ext cx="5181600" cy="4351338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BADED-7370-42C0-92A7-9E8F5739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F49-1E48-45A5-A664-C67FDFABE366}" type="datetime1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04C91-34CB-4540-A5C3-641C0D9D4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AB89B-4B63-497F-A3B0-B98F1ED3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5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E21B7-A28E-4778-B02F-549747BDD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58E54-8D65-4A81-99B9-303DBC954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32348"/>
            <a:ext cx="3429000" cy="4351338"/>
          </a:xfrm>
        </p:spPr>
        <p:txBody>
          <a:bodyPr/>
          <a:lstStyle>
            <a:lvl1pPr marL="233363" indent="-233363">
              <a:tabLst/>
              <a:defRPr sz="2200"/>
            </a:lvl1pPr>
            <a:lvl2pPr marL="514350" indent="-227013">
              <a:tabLst/>
              <a:defRPr sz="2200"/>
            </a:lvl2pPr>
            <a:lvl3pPr marL="747713" indent="-173038">
              <a:tabLst/>
              <a:defRPr sz="2200"/>
            </a:lvl3pPr>
            <a:lvl4pPr marL="1028700" indent="-153988">
              <a:tabLst/>
              <a:defRPr sz="2200"/>
            </a:lvl4pPr>
            <a:lvl5pPr marL="1201738" indent="-166688">
              <a:tabLst/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2C811-A17E-409B-926F-A8B503DCA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81500" y="1825625"/>
            <a:ext cx="3429000" cy="4351338"/>
          </a:xfrm>
        </p:spPr>
        <p:txBody>
          <a:bodyPr/>
          <a:lstStyle>
            <a:lvl1pPr>
              <a:defRPr sz="2200"/>
            </a:lvl1pPr>
            <a:lvl2pPr marL="574675" indent="-228600">
              <a:tabLst/>
              <a:defRPr sz="2200"/>
            </a:lvl2pPr>
            <a:lvl3pPr marL="801688" indent="-174625">
              <a:tabLst/>
              <a:defRPr sz="2200"/>
            </a:lvl3pPr>
            <a:lvl4pPr marL="1028700" indent="-153988">
              <a:tabLst/>
              <a:defRPr sz="2200"/>
            </a:lvl4pPr>
            <a:lvl5pPr marL="1262063" indent="-146050">
              <a:tabLst/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BADED-7370-42C0-92A7-9E8F5739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2734-CCA9-4E1F-80DE-7EB68BDDA921}" type="datetime1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04C91-34CB-4540-A5C3-641C0D9D4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AB89B-4B63-497F-A3B0-B98F1ED3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DD63F5-A3E6-5541-A0D2-0741078CC51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153400" y="1823383"/>
            <a:ext cx="3429000" cy="4351338"/>
          </a:xfrm>
        </p:spPr>
        <p:txBody>
          <a:bodyPr/>
          <a:lstStyle>
            <a:lvl1pPr marL="233363" indent="-233363">
              <a:tabLst/>
              <a:defRPr sz="2200"/>
            </a:lvl1pPr>
            <a:lvl2pPr marL="514350" indent="-227013">
              <a:tabLst/>
              <a:defRPr sz="2200"/>
            </a:lvl2pPr>
            <a:lvl3pPr marL="747713" indent="-173038">
              <a:tabLst/>
              <a:defRPr sz="2200"/>
            </a:lvl3pPr>
            <a:lvl4pPr marL="1028700" indent="-153988">
              <a:tabLst/>
              <a:defRPr sz="2200"/>
            </a:lvl4pPr>
            <a:lvl5pPr marL="1201738" indent="-166688">
              <a:tabLst/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015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09E6A-FDA0-4ED7-BE97-C8D95AC2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515600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AF82F-23EB-452A-A518-6954BA417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15353"/>
            <a:ext cx="5157787" cy="68972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511F2-1879-422A-AC83-AF4B757EA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618140"/>
            <a:ext cx="5157787" cy="3567507"/>
          </a:xfrm>
        </p:spPr>
        <p:txBody>
          <a:bodyPr/>
          <a:lstStyle>
            <a:lvl1pPr>
              <a:lnSpc>
                <a:spcPct val="100000"/>
              </a:lnSpc>
              <a:defRPr sz="2200"/>
            </a:lvl1pPr>
            <a:lvl2pPr>
              <a:lnSpc>
                <a:spcPct val="100000"/>
              </a:lnSpc>
              <a:defRPr sz="2200"/>
            </a:lvl2pPr>
            <a:lvl3pPr>
              <a:lnSpc>
                <a:spcPct val="100000"/>
              </a:lnSpc>
              <a:defRPr sz="22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085B0-5E55-4173-AD52-0FAA8D689E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99212" y="1822075"/>
            <a:ext cx="5183188" cy="682999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367218-91F9-4ED6-B3FB-013FE40273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99212" y="2618140"/>
            <a:ext cx="5183188" cy="3567507"/>
          </a:xfrm>
        </p:spPr>
        <p:txBody>
          <a:bodyPr/>
          <a:lstStyle>
            <a:lvl1pPr>
              <a:lnSpc>
                <a:spcPct val="100000"/>
              </a:lnSpc>
              <a:defRPr sz="2200"/>
            </a:lvl1pPr>
            <a:lvl2pPr>
              <a:lnSpc>
                <a:spcPct val="100000"/>
              </a:lnSpc>
              <a:defRPr sz="2200"/>
            </a:lvl2pPr>
            <a:lvl3pPr>
              <a:lnSpc>
                <a:spcPct val="100000"/>
              </a:lnSpc>
              <a:defRPr sz="22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D77532-C7EF-4FB8-B588-848FEACDF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F424E-D1B4-4AC8-973B-AEF83A984E4A}" type="datetime1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79C5B1-FC29-4686-A5C9-68EB6E213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00C4AA-2AAD-4FD5-882C-4D74AEB4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8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BBEDE-A162-40BD-B5DF-FF0D21BB2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E3442-FB53-48FB-8CC8-782FF2743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7475-491D-4A64-B92D-3E56A9EF8913}" type="datetime1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A1A1C-89E4-4841-B8AB-BB40669C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A9CEA0-EE21-44A0-B68B-DC3742CB4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84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C52EDD-1EE3-4B95-8473-43C06E5B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68495-688E-4618-95D2-5BCBE7189A10}" type="datetime1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BE13D-AC6B-4824-9171-82D0D4FE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C3C82-BD2C-4170-9977-C96F9E468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89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1049A-26B2-4C56-BBAF-F24162BA1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41624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30857-C015-474B-91A7-FA6B383FF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22829"/>
            <a:ext cx="6399212" cy="4738221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9F55E0-CAAD-418B-B798-EF8909A82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144806"/>
            <a:ext cx="4162425" cy="37241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84654-1CE8-4958-8751-DED82E1F7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06A6-C4A3-4860-A4C6-DE2A1A3457EC}" type="datetime1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DE396-885E-4921-803B-7D9BB9BF4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988B9E-F47E-4E3F-AED1-363F8FD6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6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98372-D69B-4C8A-9CBB-B1C765408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06B32-88C8-46F8-A892-446061875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5"/>
            <a:ext cx="10972800" cy="4351338"/>
          </a:xfrm>
          <a:prstGeom prst="rect">
            <a:avLst/>
          </a:prstGeom>
          <a:noFill/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707B2-76CD-463E-AE3E-654AD69596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772650" y="6400801"/>
            <a:ext cx="1333125" cy="19722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D7F4AE-2B21-4DEC-A25B-286FA8C83000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EE54C-68AD-4486-8014-B28CE560FE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33263" y="6400801"/>
            <a:ext cx="5842207" cy="20917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1B2D1-9758-4DCF-A947-E6FA30020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9906" y="6400800"/>
            <a:ext cx="382493" cy="18190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t">
              <a:defRPr sz="900" baseline="0">
                <a:solidFill>
                  <a:schemeClr val="accent1"/>
                </a:solidFill>
              </a:defRPr>
            </a:lvl1pPr>
          </a:lstStyle>
          <a:p>
            <a:fld id="{1C4126A1-9282-4A82-AC02-A59AF4A969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6774D7-0621-A844-AF51-9BC0AAC55D77}"/>
              </a:ext>
            </a:extLst>
          </p:cNvPr>
          <p:cNvSpPr txBox="1"/>
          <p:nvPr userDrawn="1"/>
        </p:nvSpPr>
        <p:spPr>
          <a:xfrm>
            <a:off x="604838" y="6400800"/>
            <a:ext cx="293274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spc="50" baseline="0">
                <a:solidFill>
                  <a:schemeClr val="accent1"/>
                </a:solidFill>
              </a:rPr>
              <a:t>California Public Utilities Commission</a:t>
            </a:r>
          </a:p>
        </p:txBody>
      </p:sp>
    </p:spTree>
    <p:extLst>
      <p:ext uri="{BB962C8B-B14F-4D97-AF65-F5344CB8AC3E}">
        <p14:creationId xmlns:p14="http://schemas.microsoft.com/office/powerpoint/2010/main" val="351457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/>
  <p:txStyles>
    <p:titleStyle>
      <a:lvl1pPr algn="l" defTabSz="914400" rtl="0" eaLnBrk="1" fontAlgn="b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2A3C50"/>
          </a:solidFill>
          <a:latin typeface="+mn-lt"/>
          <a:ea typeface="+mn-ea"/>
          <a:cs typeface="+mn-cs"/>
        </a:defRPr>
      </a:lvl1pPr>
      <a:lvl2pPr marL="571500" indent="-2317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rgbClr val="2A3C50"/>
          </a:solidFill>
          <a:latin typeface="+mn-lt"/>
          <a:ea typeface="+mn-ea"/>
          <a:cs typeface="+mn-cs"/>
        </a:defRPr>
      </a:lvl2pPr>
      <a:lvl3pPr marL="971550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rgbClr val="2A3C50"/>
          </a:solidFill>
          <a:latin typeface="+mn-lt"/>
          <a:ea typeface="+mn-ea"/>
          <a:cs typeface="+mn-cs"/>
        </a:defRPr>
      </a:lvl3pPr>
      <a:lvl4pPr marL="1430338" indent="-16668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rgbClr val="2A3C50"/>
          </a:solidFill>
          <a:latin typeface="+mn-lt"/>
          <a:ea typeface="+mn-ea"/>
          <a:cs typeface="+mn-cs"/>
        </a:defRPr>
      </a:lvl4pPr>
      <a:lvl5pPr marL="1889125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rgbClr val="2A3C5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sv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71856-40EF-AF52-6207-BE5F8AD90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CPUC Oversight of Utility </a:t>
            </a:r>
            <a:r>
              <a:rPr lang="en-US" dirty="0"/>
              <a:t>Wildfire Spending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EE8415-9FE1-6062-DDF4-B059FEF340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5, 2025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C467F-5038-D7D4-CEF8-44FEC527D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38471-FD25-4CDF-9429-3C052CDFE55F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02516-F940-99E8-C313-36CA47C70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05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5" y="275291"/>
            <a:ext cx="11487150" cy="662220"/>
          </a:xfrm>
        </p:spPr>
        <p:txBody>
          <a:bodyPr>
            <a:normAutofit/>
          </a:bodyPr>
          <a:lstStyle/>
          <a:p>
            <a:pPr algn="ctr"/>
            <a:r>
              <a:rPr lang="en-US" sz="2400"/>
              <a:t>Utility Operating Costs</a:t>
            </a:r>
            <a:endParaRPr lang="en-US" sz="2400" i="1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0F4216-B7B3-4DEB-B899-263309D2D5E5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8CADAE">
                    <a:shade val="75000"/>
                  </a:srgbClr>
                </a:solidFill>
                <a:effectLst/>
                <a:uLnTx/>
                <a:uFillTx/>
                <a:latin typeface="Century Gothic" panose="020F0302020204030204"/>
                <a:ea typeface="+mn-ea"/>
                <a:cs typeface="Arial" charset="0"/>
              </a:rPr>
              <a:pPr marL="0" marR="0" lvl="0" indent="0" algn="r" defTabSz="914400" rtl="0" eaLnBrk="1" fontAlgn="t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CADAE">
                  <a:shade val="75000"/>
                </a:srgbClr>
              </a:solidFill>
              <a:effectLst/>
              <a:uLnTx/>
              <a:uFillTx/>
              <a:latin typeface="Century Gothic" panose="020F0302020204030204"/>
              <a:ea typeface="+mn-ea"/>
              <a:cs typeface="Arial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0DA15A-04EA-4121-92FE-D0F9D86236CF}"/>
              </a:ext>
            </a:extLst>
          </p:cNvPr>
          <p:cNvSpPr txBox="1"/>
          <p:nvPr/>
        </p:nvSpPr>
        <p:spPr>
          <a:xfrm>
            <a:off x="3460120" y="1060650"/>
            <a:ext cx="5876280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A3C50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Trends in Electric Revenue Requirement ($ millions) 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EC6DA3-8C1B-447E-9C25-E368C4AEA5D9}"/>
              </a:ext>
            </a:extLst>
          </p:cNvPr>
          <p:cNvSpPr txBox="1"/>
          <p:nvPr/>
        </p:nvSpPr>
        <p:spPr>
          <a:xfrm>
            <a:off x="4171950" y="5662136"/>
            <a:ext cx="3848100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2A3C50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PG&amp;E, SCE, and SDG&amp;E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A3C50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January 1, 2016 – January 1,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A3C50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Revenue Requirements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30EDB3-E67B-F65D-41F3-3C82ED9ED2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695" y="1462869"/>
            <a:ext cx="6480610" cy="393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927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7C342-61B9-8146-EB80-6D8C6C0B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387491"/>
            <a:ext cx="10972800" cy="1325563"/>
          </a:xfrm>
        </p:spPr>
        <p:txBody>
          <a:bodyPr/>
          <a:lstStyle/>
          <a:p>
            <a:r>
              <a:rPr lang="en-US"/>
              <a:t>Recent Milestones in Utility Wildfire Oversight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261D1-2030-9080-08B8-B1A55A250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6FAD-3D75-4545-A064-D51CA3998837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B970F3-93C5-3EC9-3D08-A9552752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3</a:t>
            </a:fld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0B7E21B-8453-3FE7-3CBB-95ED31142EC9}"/>
              </a:ext>
            </a:extLst>
          </p:cNvPr>
          <p:cNvGrpSpPr/>
          <p:nvPr/>
        </p:nvGrpSpPr>
        <p:grpSpPr>
          <a:xfrm>
            <a:off x="512632" y="755249"/>
            <a:ext cx="11166735" cy="5347502"/>
            <a:chOff x="0" y="529291"/>
            <a:chExt cx="11166735" cy="5347502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9C34DF4-F9B2-A2D3-3FD4-0965AA2A5DD8}"/>
                </a:ext>
              </a:extLst>
            </p:cNvPr>
            <p:cNvGrpSpPr/>
            <p:nvPr/>
          </p:nvGrpSpPr>
          <p:grpSpPr>
            <a:xfrm>
              <a:off x="0" y="529291"/>
              <a:ext cx="11166735" cy="5347502"/>
              <a:chOff x="0" y="529291"/>
              <a:chExt cx="11166735" cy="5347502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7CA30A8-A023-63CC-F55F-01D731DF9987}"/>
                  </a:ext>
                </a:extLst>
              </p:cNvPr>
              <p:cNvGrpSpPr/>
              <p:nvPr/>
            </p:nvGrpSpPr>
            <p:grpSpPr>
              <a:xfrm>
                <a:off x="721360" y="529291"/>
                <a:ext cx="10445375" cy="5347502"/>
                <a:chOff x="736607" y="2733819"/>
                <a:chExt cx="10525558" cy="5347502"/>
              </a:xfrm>
            </p:grpSpPr>
            <p:graphicFrame>
              <p:nvGraphicFramePr>
                <p:cNvPr id="6" name="Diagram 5">
                  <a:extLst>
                    <a:ext uri="{FF2B5EF4-FFF2-40B4-BE49-F238E27FC236}">
                      <a16:creationId xmlns:a16="http://schemas.microsoft.com/office/drawing/2014/main" id="{6B19CB1B-0CFE-0239-B11F-B01F8580FCF7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2267620402"/>
                    </p:ext>
                  </p:extLst>
                </p:nvPr>
              </p:nvGraphicFramePr>
              <p:xfrm>
                <a:off x="736607" y="2733819"/>
                <a:ext cx="10525558" cy="5347502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2" r:lo="rId3" r:qs="rId4" r:cs="rId5"/>
                </a:graphicData>
              </a:graphic>
            </p:graphicFrame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FF7FCEA4-749F-C9ED-B7B7-48FA5C88EB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02726" y="4648083"/>
                  <a:ext cx="0" cy="527289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9D7224A2-2A0A-D850-9000-8DB9DE410ED4}"/>
                    </a:ext>
                  </a:extLst>
                </p:cNvPr>
                <p:cNvSpPr/>
                <p:nvPr/>
              </p:nvSpPr>
              <p:spPr>
                <a:xfrm>
                  <a:off x="1350726" y="4546160"/>
                  <a:ext cx="104000" cy="104000"/>
                </a:xfrm>
                <a:prstGeom prst="ellipse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17EF190D-A5D0-63AA-67B6-813F7C2C97AF}"/>
                  </a:ext>
                </a:extLst>
              </p:cNvPr>
              <p:cNvSpPr/>
              <p:nvPr/>
            </p:nvSpPr>
            <p:spPr>
              <a:xfrm>
                <a:off x="0" y="1141111"/>
                <a:ext cx="2763520" cy="1149560"/>
              </a:xfrm>
              <a:prstGeom prst="roundRect">
                <a:avLst/>
              </a:prstGeom>
              <a:noFill/>
              <a:ln w="19050">
                <a:solidFill>
                  <a:srgbClr val="91B27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US" sz="1600">
                    <a:solidFill>
                      <a:schemeClr val="tx1"/>
                    </a:solidFill>
                  </a:rPr>
                  <a:t>CPUC starts requiring utilities to incorporate risk analysis in their proposed spending plans</a:t>
                </a:r>
              </a:p>
            </p:txBody>
          </p: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221EE8A4-F4AC-E49C-ECAD-0D3755A4409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3705476" y="3429000"/>
                <a:ext cx="0" cy="52728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00877596-DCC3-1D11-FB0C-A3B1669AB298}"/>
                  </a:ext>
                </a:extLst>
              </p:cNvPr>
              <p:cNvSpPr/>
              <p:nvPr/>
            </p:nvSpPr>
            <p:spPr>
              <a:xfrm rot="10800000">
                <a:off x="3653872" y="3916357"/>
                <a:ext cx="103208" cy="104000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EDC266D0-D28F-B4DB-ED93-A0ECC7365E33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4833236" y="3429001"/>
                <a:ext cx="0" cy="52728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D6B7EF2D-4141-B4E3-AEF4-019883708DEE}"/>
                  </a:ext>
                </a:extLst>
              </p:cNvPr>
              <p:cNvSpPr/>
              <p:nvPr/>
            </p:nvSpPr>
            <p:spPr>
              <a:xfrm rot="10800000">
                <a:off x="4781632" y="3916358"/>
                <a:ext cx="103208" cy="104000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729D59A9-F32C-2CDF-FEC6-8BDA2C72E4D8}"/>
                  </a:ext>
                </a:extLst>
              </p:cNvPr>
              <p:cNvSpPr/>
              <p:nvPr/>
            </p:nvSpPr>
            <p:spPr>
              <a:xfrm>
                <a:off x="3068320" y="4062753"/>
                <a:ext cx="2194560" cy="1149560"/>
              </a:xfrm>
              <a:prstGeom prst="roundRect">
                <a:avLst/>
              </a:prstGeom>
              <a:noFill/>
              <a:ln w="19050">
                <a:solidFill>
                  <a:srgbClr val="F3AF3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>
                    <a:solidFill>
                      <a:schemeClr val="tx1"/>
                    </a:solidFill>
                  </a:rPr>
                  <a:t>Numerous catastrophic wildfires in Southern California</a:t>
                </a:r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8E32FFAC-6C1A-D750-3B70-17A979599B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3236" y="2443555"/>
                <a:ext cx="0" cy="52728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56630E14-8721-5B20-33FC-84E397330A24}"/>
                  </a:ext>
                </a:extLst>
              </p:cNvPr>
              <p:cNvSpPr/>
              <p:nvPr/>
            </p:nvSpPr>
            <p:spPr>
              <a:xfrm>
                <a:off x="4781632" y="2341632"/>
                <a:ext cx="103208" cy="104000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C2ED3FC5-5152-A24D-4643-9C39A53709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35141" y="2445632"/>
                <a:ext cx="0" cy="52728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A36361AE-3744-040B-048F-8FACEDE1E7CE}"/>
                  </a:ext>
                </a:extLst>
              </p:cNvPr>
              <p:cNvSpPr/>
              <p:nvPr/>
            </p:nvSpPr>
            <p:spPr>
              <a:xfrm>
                <a:off x="5983537" y="2343709"/>
                <a:ext cx="103208" cy="104000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374BECB2-D19B-9A9D-ECE8-D14736C0B986}"/>
                  </a:ext>
                </a:extLst>
              </p:cNvPr>
              <p:cNvSpPr/>
              <p:nvPr/>
            </p:nvSpPr>
            <p:spPr>
              <a:xfrm>
                <a:off x="4003040" y="1168750"/>
                <a:ext cx="2763520" cy="1149560"/>
              </a:xfrm>
              <a:prstGeom prst="roundRect">
                <a:avLst/>
              </a:prstGeom>
              <a:noFill/>
              <a:ln w="19050">
                <a:solidFill>
                  <a:srgbClr val="6C959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>
                    <a:solidFill>
                      <a:schemeClr val="tx1"/>
                    </a:solidFill>
                  </a:rPr>
                  <a:t>Legislature enacts new utility wildfire framework (SB 901, AB 1054, AB 111)</a:t>
                </a:r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7BABD3BB-DE6C-81D7-9BE9-3D0F52AD075D}"/>
                  </a:ext>
                </a:extLst>
              </p:cNvPr>
              <p:cNvCxnSpPr>
                <a:cxnSpLocks/>
                <a:endCxn id="30" idx="0"/>
              </p:cNvCxnSpPr>
              <p:nvPr/>
            </p:nvCxnSpPr>
            <p:spPr>
              <a:xfrm>
                <a:off x="6035141" y="3429000"/>
                <a:ext cx="0" cy="74375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9A4CC48D-C6F9-797D-999E-AE3420B9E6F4}"/>
                  </a:ext>
                </a:extLst>
              </p:cNvPr>
              <p:cNvSpPr/>
              <p:nvPr/>
            </p:nvSpPr>
            <p:spPr>
              <a:xfrm rot="10800000">
                <a:off x="5983537" y="4068758"/>
                <a:ext cx="103208" cy="104000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E2771566-E811-7B84-A32F-C6ED5F763D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79345" y="2443555"/>
                <a:ext cx="0" cy="52728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D8AD928F-6AA7-D3FB-F6F2-C07D7E5FF50C}"/>
                  </a:ext>
                </a:extLst>
              </p:cNvPr>
              <p:cNvSpPr/>
              <p:nvPr/>
            </p:nvSpPr>
            <p:spPr>
              <a:xfrm>
                <a:off x="8127741" y="2341632"/>
                <a:ext cx="103208" cy="104000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: Rounded Corners 33">
                <a:extLst>
                  <a:ext uri="{FF2B5EF4-FFF2-40B4-BE49-F238E27FC236}">
                    <a16:creationId xmlns:a16="http://schemas.microsoft.com/office/drawing/2014/main" id="{3DC38D15-3F52-7A48-FA0C-4FA6F1A4DDDC}"/>
                  </a:ext>
                </a:extLst>
              </p:cNvPr>
              <p:cNvSpPr/>
              <p:nvPr/>
            </p:nvSpPr>
            <p:spPr>
              <a:xfrm>
                <a:off x="6834656" y="1172229"/>
                <a:ext cx="2763520" cy="1149560"/>
              </a:xfrm>
              <a:prstGeom prst="roundRect">
                <a:avLst/>
              </a:prstGeom>
              <a:noFill/>
              <a:ln w="19050">
                <a:solidFill>
                  <a:srgbClr val="477AA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>
                    <a:solidFill>
                      <a:schemeClr val="tx1"/>
                    </a:solidFill>
                  </a:rPr>
                  <a:t>SB 884 adds expedited pathway for powerline undergrounding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A18F773-758F-BA90-90A1-8E0462C59DAD}"/>
                  </a:ext>
                </a:extLst>
              </p:cNvPr>
              <p:cNvSpPr txBox="1"/>
              <p:nvPr/>
            </p:nvSpPr>
            <p:spPr>
              <a:xfrm>
                <a:off x="5710275" y="4354810"/>
                <a:ext cx="413587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>
                    <a:solidFill>
                      <a:schemeClr val="tx1"/>
                    </a:solidFill>
                  </a:rPr>
                  <a:t>Accelerated utility spending on wildfire mitigation</a:t>
                </a:r>
              </a:p>
            </p:txBody>
          </p:sp>
        </p:grpSp>
        <p:sp>
          <p:nvSpPr>
            <p:cNvPr id="35" name="Arrow: Right 34">
              <a:extLst>
                <a:ext uri="{FF2B5EF4-FFF2-40B4-BE49-F238E27FC236}">
                  <a16:creationId xmlns:a16="http://schemas.microsoft.com/office/drawing/2014/main" id="{FC130B1B-7F84-E215-6A70-F7AB3FD6F2C8}"/>
                </a:ext>
              </a:extLst>
            </p:cNvPr>
            <p:cNvSpPr/>
            <p:nvPr/>
          </p:nvSpPr>
          <p:spPr>
            <a:xfrm>
              <a:off x="5598037" y="3824120"/>
              <a:ext cx="5339965" cy="1646154"/>
            </a:xfrm>
            <a:prstGeom prst="rightArrow">
              <a:avLst/>
            </a:prstGeom>
            <a:noFill/>
            <a:ln w="19050">
              <a:solidFill>
                <a:srgbClr val="F3AF3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355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AE33C-5C4D-268F-AA83-B02C3205B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5C699-9EBE-2192-2945-E33ED5DA6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-336918"/>
            <a:ext cx="10972800" cy="1325563"/>
          </a:xfrm>
        </p:spPr>
        <p:txBody>
          <a:bodyPr/>
          <a:lstStyle/>
          <a:p>
            <a:r>
              <a:rPr lang="en-US"/>
              <a:t>Current Utility Wildfire Oversight Framework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BB201-58BB-6D1D-6F48-65704C64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6FAD-3D75-4545-A064-D51CA3998837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C393CC-444B-0878-3046-559DF3957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4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7E4DB3B-A3AB-BE29-C531-E7218B4E63C3}"/>
              </a:ext>
            </a:extLst>
          </p:cNvPr>
          <p:cNvGrpSpPr/>
          <p:nvPr/>
        </p:nvGrpSpPr>
        <p:grpSpPr>
          <a:xfrm>
            <a:off x="1847319" y="1418118"/>
            <a:ext cx="8497359" cy="4553208"/>
            <a:chOff x="3273315" y="1509482"/>
            <a:chExt cx="8497359" cy="4553208"/>
          </a:xfrm>
        </p:grpSpPr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F59610AF-4915-FBA2-8BCC-1D0C4FB40E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677516" y="2032660"/>
              <a:ext cx="309872" cy="860756"/>
            </a:xfrm>
            <a:prstGeom prst="rect">
              <a:avLst/>
            </a:prstGeom>
          </p:spPr>
        </p:pic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2B862725-9564-8260-8262-81ABCEAAD0FC}"/>
                </a:ext>
              </a:extLst>
            </p:cNvPr>
            <p:cNvGrpSpPr/>
            <p:nvPr/>
          </p:nvGrpSpPr>
          <p:grpSpPr>
            <a:xfrm>
              <a:off x="3273315" y="1509482"/>
              <a:ext cx="8497359" cy="4553208"/>
              <a:chOff x="3100280" y="1288624"/>
              <a:chExt cx="8497359" cy="4553208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1AE97692-6FE5-061F-FBA6-69C70DA84965}"/>
                  </a:ext>
                </a:extLst>
              </p:cNvPr>
              <p:cNvGrpSpPr/>
              <p:nvPr/>
            </p:nvGrpSpPr>
            <p:grpSpPr>
              <a:xfrm>
                <a:off x="3100280" y="1671724"/>
                <a:ext cx="2794650" cy="4150051"/>
                <a:chOff x="6683675" y="4907028"/>
                <a:chExt cx="2794650" cy="4150051"/>
              </a:xfrm>
            </p:grpSpPr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A1C62AF8-EAA2-5F72-85EE-0198680BA446}"/>
                    </a:ext>
                  </a:extLst>
                </p:cNvPr>
                <p:cNvSpPr txBox="1"/>
                <p:nvPr/>
              </p:nvSpPr>
              <p:spPr>
                <a:xfrm>
                  <a:off x="6683675" y="5917758"/>
                  <a:ext cx="2794650" cy="31393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tx2"/>
                      </a:solidFill>
                    </a:rPr>
                    <a:t>Wildfire Mitigation Plans (WMPs)</a:t>
                  </a:r>
                </a:p>
                <a:p>
                  <a:endParaRPr lang="en-US">
                    <a:solidFill>
                      <a:schemeClr val="tx2"/>
                    </a:solidFill>
                  </a:endParaRPr>
                </a:p>
                <a:p>
                  <a:pPr algn="ctr"/>
                  <a:endParaRPr lang="en-US">
                    <a:solidFill>
                      <a:schemeClr val="tx2"/>
                    </a:solidFill>
                  </a:endParaRPr>
                </a:p>
                <a:p>
                  <a:pPr algn="ctr"/>
                  <a:r>
                    <a:rPr lang="en-US">
                      <a:solidFill>
                        <a:schemeClr val="tx2"/>
                      </a:solidFill>
                    </a:rPr>
                    <a:t>Development and implementation overseen by new Office of Energy Infrastructure Safety (independent of CPUC since 2021)</a:t>
                  </a:r>
                </a:p>
              </p:txBody>
            </p:sp>
            <p:pic>
              <p:nvPicPr>
                <p:cNvPr id="14" name="Graphic 13">
                  <a:extLst>
                    <a:ext uri="{FF2B5EF4-FFF2-40B4-BE49-F238E27FC236}">
                      <a16:creationId xmlns:a16="http://schemas.microsoft.com/office/drawing/2014/main" id="{908E0D96-A92F-E976-AF6C-FD1676E0DF5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36698" y="4907028"/>
                  <a:ext cx="688604" cy="860755"/>
                </a:xfrm>
                <a:prstGeom prst="rect">
                  <a:avLst/>
                </a:prstGeom>
              </p:spPr>
            </p:pic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BDAB3B42-5C85-6610-91B1-BE796CB7F4CE}"/>
                  </a:ext>
                </a:extLst>
              </p:cNvPr>
              <p:cNvGrpSpPr/>
              <p:nvPr/>
            </p:nvGrpSpPr>
            <p:grpSpPr>
              <a:xfrm>
                <a:off x="6398700" y="1757879"/>
                <a:ext cx="1907924" cy="3190648"/>
                <a:chOff x="7106932" y="4924895"/>
                <a:chExt cx="1907924" cy="3190648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F371568B-59DC-670B-6B6D-E53D29312A35}"/>
                    </a:ext>
                  </a:extLst>
                </p:cNvPr>
                <p:cNvSpPr txBox="1"/>
                <p:nvPr/>
              </p:nvSpPr>
              <p:spPr>
                <a:xfrm>
                  <a:off x="7106932" y="5807219"/>
                  <a:ext cx="1907924" cy="230832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tx2"/>
                      </a:solidFill>
                    </a:rPr>
                    <a:t>Cost Approval and Enforcement </a:t>
                  </a:r>
                </a:p>
                <a:p>
                  <a:pPr algn="ctr"/>
                  <a:endParaRPr lang="en-US">
                    <a:solidFill>
                      <a:schemeClr val="tx2"/>
                    </a:solidFill>
                  </a:endParaRPr>
                </a:p>
                <a:p>
                  <a:pPr algn="ctr"/>
                  <a:r>
                    <a:rPr lang="en-US">
                      <a:solidFill>
                        <a:schemeClr val="tx2"/>
                      </a:solidFill>
                    </a:rPr>
                    <a:t>CPUC oversees costs and enforcement activities</a:t>
                  </a:r>
                </a:p>
              </p:txBody>
            </p:sp>
            <p:pic>
              <p:nvPicPr>
                <p:cNvPr id="22" name="Graphic 21">
                  <a:extLst>
                    <a:ext uri="{FF2B5EF4-FFF2-40B4-BE49-F238E27FC236}">
                      <a16:creationId xmlns:a16="http://schemas.microsoft.com/office/drawing/2014/main" id="{2124E879-FBBC-3A9C-8C85-28858C34FE4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492197" y="4924895"/>
                  <a:ext cx="1067337" cy="826325"/>
                </a:xfrm>
                <a:prstGeom prst="rect">
                  <a:avLst/>
                </a:prstGeom>
              </p:spPr>
            </p:pic>
          </p:grp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25D7FB2A-6496-C906-34BC-0F7C3EC55792}"/>
                  </a:ext>
                </a:extLst>
              </p:cNvPr>
              <p:cNvSpPr/>
              <p:nvPr/>
            </p:nvSpPr>
            <p:spPr>
              <a:xfrm>
                <a:off x="3110579" y="1288624"/>
                <a:ext cx="2794650" cy="4553208"/>
              </a:xfrm>
              <a:prstGeom prst="roundRect">
                <a:avLst/>
              </a:prstGeom>
              <a:noFill/>
              <a:ln w="28575">
                <a:solidFill>
                  <a:srgbClr val="5989A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C418921F-37C3-5DD1-2741-1EA6A93BDFE7}"/>
                  </a:ext>
                </a:extLst>
              </p:cNvPr>
              <p:cNvSpPr/>
              <p:nvPr/>
            </p:nvSpPr>
            <p:spPr>
              <a:xfrm>
                <a:off x="5956784" y="1288624"/>
                <a:ext cx="2794650" cy="4506060"/>
              </a:xfrm>
              <a:prstGeom prst="roundRect">
                <a:avLst/>
              </a:prstGeom>
              <a:noFill/>
              <a:ln w="28575">
                <a:solidFill>
                  <a:srgbClr val="5989A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B6EC5B03-26A4-D591-2377-3E54414C927C}"/>
                  </a:ext>
                </a:extLst>
              </p:cNvPr>
              <p:cNvSpPr/>
              <p:nvPr/>
            </p:nvSpPr>
            <p:spPr>
              <a:xfrm>
                <a:off x="8802989" y="1288624"/>
                <a:ext cx="2794650" cy="4506060"/>
              </a:xfrm>
              <a:prstGeom prst="roundRect">
                <a:avLst/>
              </a:prstGeom>
              <a:noFill/>
              <a:ln w="28575">
                <a:solidFill>
                  <a:srgbClr val="5989A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14C608D-DA0C-98A0-293D-8C19B31C23F8}"/>
                </a:ext>
              </a:extLst>
            </p:cNvPr>
            <p:cNvSpPr txBox="1"/>
            <p:nvPr/>
          </p:nvSpPr>
          <p:spPr>
            <a:xfrm>
              <a:off x="9177385" y="2961208"/>
              <a:ext cx="2376191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tx2"/>
                  </a:solidFill>
                </a:rPr>
                <a:t>Wildfire Fund</a:t>
              </a:r>
            </a:p>
            <a:p>
              <a:endParaRPr lang="en-US">
                <a:solidFill>
                  <a:schemeClr val="tx2"/>
                </a:solidFill>
              </a:endParaRPr>
            </a:p>
            <a:p>
              <a:pPr algn="ctr"/>
              <a:endParaRPr lang="en-US">
                <a:solidFill>
                  <a:schemeClr val="tx2"/>
                </a:solidFill>
              </a:endParaRPr>
            </a:p>
            <a:p>
              <a:pPr algn="ctr"/>
              <a:endParaRPr lang="en-US">
                <a:solidFill>
                  <a:schemeClr val="tx2"/>
                </a:solidFill>
              </a:endParaRPr>
            </a:p>
            <a:p>
              <a:pPr algn="ctr"/>
              <a:r>
                <a:rPr lang="en-US">
                  <a:solidFill>
                    <a:schemeClr val="tx2"/>
                  </a:solidFill>
                </a:rPr>
                <a:t>Administered by California Earthquake Authority</a:t>
              </a:r>
            </a:p>
          </p:txBody>
        </p:sp>
        <p:pic>
          <p:nvPicPr>
            <p:cNvPr id="37" name="Picture 36" descr="A line art of trees on fire&#10;&#10;Description automatically generated">
              <a:extLst>
                <a:ext uri="{FF2B5EF4-FFF2-40B4-BE49-F238E27FC236}">
                  <a16:creationId xmlns:a16="http://schemas.microsoft.com/office/drawing/2014/main" id="{B36A5B5C-1BB8-A2E2-5315-D4F71360385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3572" y="1909876"/>
              <a:ext cx="896114" cy="980125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F59610AF-4915-FBA2-8BCC-1D0C4FB40E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677516" y="2032660"/>
              <a:ext cx="309872" cy="8607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248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DD8842-CA27-8AD9-89C8-4AE780B18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2072111-B55F-3043-BA1A-F8285E683B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1629823"/>
              </p:ext>
            </p:extLst>
          </p:nvPr>
        </p:nvGraphicFramePr>
        <p:xfrm>
          <a:off x="2012092" y="753762"/>
          <a:ext cx="8167816" cy="5350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C64F058-3F64-709E-EFB3-57D5C0F491CD}"/>
              </a:ext>
            </a:extLst>
          </p:cNvPr>
          <p:cNvSpPr txBox="1"/>
          <p:nvPr/>
        </p:nvSpPr>
        <p:spPr>
          <a:xfrm>
            <a:off x="3529432" y="6400800"/>
            <a:ext cx="5133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* 2024 wildfire-related revenue requirements are still being finalized</a:t>
            </a:r>
          </a:p>
        </p:txBody>
      </p:sp>
    </p:spTree>
    <p:extLst>
      <p:ext uri="{BB962C8B-B14F-4D97-AF65-F5344CB8AC3E}">
        <p14:creationId xmlns:p14="http://schemas.microsoft.com/office/powerpoint/2010/main" val="3366130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tility workers prepare to sleep at work to keep the power flowing | Salon.com">
            <a:extLst>
              <a:ext uri="{FF2B5EF4-FFF2-40B4-BE49-F238E27FC236}">
                <a16:creationId xmlns:a16="http://schemas.microsoft.com/office/drawing/2014/main" id="{CCA0A274-F54E-2401-5B1B-C1C258BA5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87E30B6D-7220-0DE3-50B5-1EEA97CAC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26D66FAD-3D75-4545-A064-D51CA3998837}" type="datetime1">
              <a:rPr lang="en-US" smtClean="0"/>
              <a:pPr>
                <a:spcAft>
                  <a:spcPts val="600"/>
                </a:spcAft>
              </a:pPr>
              <a:t>3/5/2025</a:t>
            </a:fld>
            <a:endParaRPr lang="en-US"/>
          </a:p>
        </p:txBody>
      </p:sp>
      <p:sp>
        <p:nvSpPr>
          <p:cNvPr id="5" name="Slide Number Placeholder 4" hidden="1">
            <a:extLst>
              <a:ext uri="{FF2B5EF4-FFF2-40B4-BE49-F238E27FC236}">
                <a16:creationId xmlns:a16="http://schemas.microsoft.com/office/drawing/2014/main" id="{9F3CD28C-8600-BD4F-47F6-50A86A6E7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1C4126A1-9282-4A82-AC02-A59AF4A969C8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899317F-B2C7-D209-B981-89ED1DC8E776}"/>
              </a:ext>
            </a:extLst>
          </p:cNvPr>
          <p:cNvSpPr txBox="1">
            <a:spLocks/>
          </p:cNvSpPr>
          <p:nvPr/>
        </p:nvSpPr>
        <p:spPr>
          <a:xfrm>
            <a:off x="105473" y="369090"/>
            <a:ext cx="4513454" cy="1325563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buNone/>
              <a:defRPr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Major Categories of Wildfire Mitigation Work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C5F8F4-DCBD-DD0D-45C6-1D2A8123C4CC}"/>
              </a:ext>
            </a:extLst>
          </p:cNvPr>
          <p:cNvSpPr txBox="1"/>
          <p:nvPr/>
        </p:nvSpPr>
        <p:spPr>
          <a:xfrm>
            <a:off x="105473" y="1694653"/>
            <a:ext cx="4388705" cy="57400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Situational </a:t>
            </a:r>
            <a:r>
              <a:rPr lang="en-US" sz="2000" b="1">
                <a:solidFill>
                  <a:schemeClr val="accent3">
                    <a:lumMod val="20000"/>
                    <a:lumOff val="80000"/>
                  </a:schemeClr>
                </a:solidFill>
              </a:rPr>
              <a:t>Awareness</a:t>
            </a:r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Cameras, sensors, meteorologists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Grid </a:t>
            </a:r>
            <a:r>
              <a:rPr lang="en-US" sz="2000" b="1">
                <a:solidFill>
                  <a:schemeClr val="accent3">
                    <a:lumMod val="20000"/>
                    <a:lumOff val="80000"/>
                  </a:schemeClr>
                </a:solidFill>
              </a:rPr>
              <a:t>Design and Hardening</a:t>
            </a:r>
            <a:r>
              <a:rPr lang="en-US" sz="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Powerline undergrounding, covered conductor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Operational Mitigations</a:t>
            </a:r>
            <a:r>
              <a:rPr lang="en-US" sz="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: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Public Safety Power Shutoffs, “fast trip” settings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Vegetation Management</a:t>
            </a:r>
            <a:r>
              <a:rPr lang="en-US" sz="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Trimming, removal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Asset Management: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Databases, maintenance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Community outreach:</a:t>
            </a:r>
            <a:r>
              <a:rPr lang="en-US" sz="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3">
                    <a:lumMod val="20000"/>
                    <a:lumOff val="80000"/>
                  </a:schemeClr>
                </a:solidFill>
              </a:rPr>
              <a:t>Working groups, resources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endParaRPr lang="en-US" sz="11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608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260C8-985D-D88D-6F06-F69C4BB01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56C09-088F-1E40-5B0F-718A1186E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61767"/>
            <a:ext cx="10972800" cy="4351338"/>
          </a:xfrm>
        </p:spPr>
        <p:txBody>
          <a:bodyPr/>
          <a:lstStyle/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endParaRPr lang="en-US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D4572D-26FB-7E9A-E551-054F9BB52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195565"/>
            <a:ext cx="10972800" cy="1325563"/>
          </a:xfrm>
        </p:spPr>
        <p:txBody>
          <a:bodyPr/>
          <a:lstStyle/>
          <a:p>
            <a:r>
              <a:rPr lang="en-US"/>
              <a:t>Wildfire Cost Reduction Strategies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34FC0-B0C9-A6D1-1455-F1386CA76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6FAD-3D75-4545-A064-D51CA3998837}" type="datetime1">
              <a:rPr lang="en-US" smtClean="0"/>
              <a:t>3/5/2025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C8114-BAB5-730B-4551-99F614648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7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C52367-14E2-00D3-F3EF-61E90026EF86}"/>
              </a:ext>
            </a:extLst>
          </p:cNvPr>
          <p:cNvSpPr txBox="1"/>
          <p:nvPr/>
        </p:nvSpPr>
        <p:spPr>
          <a:xfrm>
            <a:off x="1843155" y="4593676"/>
            <a:ext cx="3179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Wildfire Self Insurance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A39F7F-2020-AF5B-6B2B-C6C15E2C83F6}"/>
              </a:ext>
            </a:extLst>
          </p:cNvPr>
          <p:cNvGrpSpPr/>
          <p:nvPr/>
        </p:nvGrpSpPr>
        <p:grpSpPr>
          <a:xfrm>
            <a:off x="678454" y="4253287"/>
            <a:ext cx="897877" cy="1077919"/>
            <a:chOff x="8380781" y="2045313"/>
            <a:chExt cx="897877" cy="1077919"/>
          </a:xfrm>
        </p:grpSpPr>
        <p:grpSp>
          <p:nvGrpSpPr>
            <p:cNvPr id="11" name="Graphic 42" descr="Shield Tick outline">
              <a:extLst>
                <a:ext uri="{FF2B5EF4-FFF2-40B4-BE49-F238E27FC236}">
                  <a16:creationId xmlns:a16="http://schemas.microsoft.com/office/drawing/2014/main" id="{4CBD08B4-9850-6AE0-31F1-094F83225DB0}"/>
                </a:ext>
              </a:extLst>
            </p:cNvPr>
            <p:cNvGrpSpPr/>
            <p:nvPr/>
          </p:nvGrpSpPr>
          <p:grpSpPr>
            <a:xfrm>
              <a:off x="8380781" y="2045313"/>
              <a:ext cx="897877" cy="1077919"/>
              <a:chOff x="10825007" y="2673471"/>
              <a:chExt cx="777500" cy="929864"/>
            </a:xfrm>
            <a:solidFill>
              <a:srgbClr val="FBAD20"/>
            </a:solidFill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5909B371-C7D0-94CF-67FF-8F0E832BA32D}"/>
                  </a:ext>
                </a:extLst>
              </p:cNvPr>
              <p:cNvSpPr/>
              <p:nvPr/>
            </p:nvSpPr>
            <p:spPr>
              <a:xfrm>
                <a:off x="10825007" y="2673471"/>
                <a:ext cx="777500" cy="929864"/>
              </a:xfrm>
              <a:custGeom>
                <a:avLst/>
                <a:gdLst>
                  <a:gd name="connsiteX0" fmla="*/ 737904 w 777500"/>
                  <a:gd name="connsiteY0" fmla="*/ 170477 h 929864"/>
                  <a:gd name="connsiteX1" fmla="*/ 421257 w 777500"/>
                  <a:gd name="connsiteY1" fmla="*/ 14893 h 929864"/>
                  <a:gd name="connsiteX2" fmla="*/ 360737 w 777500"/>
                  <a:gd name="connsiteY2" fmla="*/ 10411 h 929864"/>
                  <a:gd name="connsiteX3" fmla="*/ 356255 w 777500"/>
                  <a:gd name="connsiteY3" fmla="*/ 14893 h 929864"/>
                  <a:gd name="connsiteX4" fmla="*/ 39595 w 777500"/>
                  <a:gd name="connsiteY4" fmla="*/ 170328 h 929864"/>
                  <a:gd name="connsiteX5" fmla="*/ 2 w 777500"/>
                  <a:gd name="connsiteY5" fmla="*/ 214292 h 929864"/>
                  <a:gd name="connsiteX6" fmla="*/ 2 w 777500"/>
                  <a:gd name="connsiteY6" fmla="*/ 325066 h 929864"/>
                  <a:gd name="connsiteX7" fmla="*/ 364835 w 777500"/>
                  <a:gd name="connsiteY7" fmla="*/ 922806 h 929864"/>
                  <a:gd name="connsiteX8" fmla="*/ 412665 w 777500"/>
                  <a:gd name="connsiteY8" fmla="*/ 922806 h 929864"/>
                  <a:gd name="connsiteX9" fmla="*/ 777498 w 777500"/>
                  <a:gd name="connsiteY9" fmla="*/ 325180 h 929864"/>
                  <a:gd name="connsiteX10" fmla="*/ 777498 w 777500"/>
                  <a:gd name="connsiteY10" fmla="*/ 214429 h 929864"/>
                  <a:gd name="connsiteX11" fmla="*/ 737904 w 777500"/>
                  <a:gd name="connsiteY11" fmla="*/ 170477 h 929864"/>
                  <a:gd name="connsiteX12" fmla="*/ 754618 w 777500"/>
                  <a:gd name="connsiteY12" fmla="*/ 325214 h 929864"/>
                  <a:gd name="connsiteX13" fmla="*/ 400299 w 777500"/>
                  <a:gd name="connsiteY13" fmla="*/ 903587 h 929864"/>
                  <a:gd name="connsiteX14" fmla="*/ 377213 w 777500"/>
                  <a:gd name="connsiteY14" fmla="*/ 903587 h 929864"/>
                  <a:gd name="connsiteX15" fmla="*/ 22882 w 777500"/>
                  <a:gd name="connsiteY15" fmla="*/ 325089 h 929864"/>
                  <a:gd name="connsiteX16" fmla="*/ 22882 w 777500"/>
                  <a:gd name="connsiteY16" fmla="*/ 214315 h 929864"/>
                  <a:gd name="connsiteX17" fmla="*/ 41437 w 777500"/>
                  <a:gd name="connsiteY17" fmla="*/ 193151 h 929864"/>
                  <a:gd name="connsiteX18" fmla="*/ 373197 w 777500"/>
                  <a:gd name="connsiteY18" fmla="*/ 30314 h 929864"/>
                  <a:gd name="connsiteX19" fmla="*/ 388710 w 777500"/>
                  <a:gd name="connsiteY19" fmla="*/ 22901 h 929864"/>
                  <a:gd name="connsiteX20" fmla="*/ 404337 w 777500"/>
                  <a:gd name="connsiteY20" fmla="*/ 30314 h 929864"/>
                  <a:gd name="connsiteX21" fmla="*/ 736097 w 777500"/>
                  <a:gd name="connsiteY21" fmla="*/ 193265 h 929864"/>
                  <a:gd name="connsiteX22" fmla="*/ 754664 w 777500"/>
                  <a:gd name="connsiteY22" fmla="*/ 214429 h 929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777500" h="929864">
                    <a:moveTo>
                      <a:pt x="737904" y="170477"/>
                    </a:moveTo>
                    <a:cubicBezTo>
                      <a:pt x="616441" y="160658"/>
                      <a:pt x="503251" y="105041"/>
                      <a:pt x="421257" y="14893"/>
                    </a:cubicBezTo>
                    <a:cubicBezTo>
                      <a:pt x="405782" y="-3057"/>
                      <a:pt x="378686" y="-5063"/>
                      <a:pt x="360737" y="10411"/>
                    </a:cubicBezTo>
                    <a:cubicBezTo>
                      <a:pt x="359134" y="11793"/>
                      <a:pt x="357635" y="13291"/>
                      <a:pt x="356255" y="14893"/>
                    </a:cubicBezTo>
                    <a:cubicBezTo>
                      <a:pt x="274270" y="105037"/>
                      <a:pt x="161057" y="160608"/>
                      <a:pt x="39595" y="170328"/>
                    </a:cubicBezTo>
                    <a:cubicBezTo>
                      <a:pt x="16999" y="172509"/>
                      <a:pt x="-186" y="191592"/>
                      <a:pt x="2" y="214292"/>
                    </a:cubicBezTo>
                    <a:lnTo>
                      <a:pt x="2" y="325066"/>
                    </a:lnTo>
                    <a:cubicBezTo>
                      <a:pt x="2" y="566026"/>
                      <a:pt x="152783" y="786429"/>
                      <a:pt x="364835" y="922806"/>
                    </a:cubicBezTo>
                    <a:cubicBezTo>
                      <a:pt x="379390" y="932217"/>
                      <a:pt x="398110" y="932217"/>
                      <a:pt x="412665" y="922806"/>
                    </a:cubicBezTo>
                    <a:cubicBezTo>
                      <a:pt x="624729" y="786429"/>
                      <a:pt x="777498" y="566141"/>
                      <a:pt x="777498" y="325180"/>
                    </a:cubicBezTo>
                    <a:lnTo>
                      <a:pt x="777498" y="214429"/>
                    </a:lnTo>
                    <a:cubicBezTo>
                      <a:pt x="777719" y="191719"/>
                      <a:pt x="760514" y="172621"/>
                      <a:pt x="737904" y="170477"/>
                    </a:cubicBezTo>
                    <a:close/>
                    <a:moveTo>
                      <a:pt x="754618" y="325214"/>
                    </a:moveTo>
                    <a:cubicBezTo>
                      <a:pt x="754618" y="544691"/>
                      <a:pt x="622166" y="760907"/>
                      <a:pt x="400299" y="903587"/>
                    </a:cubicBezTo>
                    <a:cubicBezTo>
                      <a:pt x="393281" y="908156"/>
                      <a:pt x="384230" y="908156"/>
                      <a:pt x="377213" y="903587"/>
                    </a:cubicBezTo>
                    <a:cubicBezTo>
                      <a:pt x="155345" y="760895"/>
                      <a:pt x="22882" y="544634"/>
                      <a:pt x="22882" y="325089"/>
                    </a:cubicBezTo>
                    <a:lnTo>
                      <a:pt x="22882" y="214315"/>
                    </a:lnTo>
                    <a:cubicBezTo>
                      <a:pt x="22678" y="203528"/>
                      <a:pt x="30717" y="194359"/>
                      <a:pt x="41437" y="193151"/>
                    </a:cubicBezTo>
                    <a:cubicBezTo>
                      <a:pt x="168718" y="183074"/>
                      <a:pt x="287365" y="124838"/>
                      <a:pt x="373197" y="30314"/>
                    </a:cubicBezTo>
                    <a:cubicBezTo>
                      <a:pt x="377082" y="25755"/>
                      <a:pt x="382722" y="23060"/>
                      <a:pt x="388710" y="22901"/>
                    </a:cubicBezTo>
                    <a:cubicBezTo>
                      <a:pt x="394731" y="23059"/>
                      <a:pt x="400405" y="25751"/>
                      <a:pt x="404337" y="30314"/>
                    </a:cubicBezTo>
                    <a:cubicBezTo>
                      <a:pt x="490187" y="124830"/>
                      <a:pt x="608817" y="183098"/>
                      <a:pt x="736097" y="193265"/>
                    </a:cubicBezTo>
                    <a:cubicBezTo>
                      <a:pt x="746822" y="194469"/>
                      <a:pt x="754868" y="203639"/>
                      <a:pt x="754664" y="214429"/>
                    </a:cubicBezTo>
                    <a:close/>
                  </a:path>
                </a:pathLst>
              </a:custGeom>
              <a:grpFill/>
              <a:ln w="11410" cap="flat">
                <a:solidFill>
                  <a:srgbClr val="FBAD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1130A90C-16BE-4857-0C49-B25C8A6E61FC}"/>
                  </a:ext>
                </a:extLst>
              </p:cNvPr>
              <p:cNvSpPr/>
              <p:nvPr/>
            </p:nvSpPr>
            <p:spPr>
              <a:xfrm>
                <a:off x="10916529" y="2785443"/>
                <a:ext cx="594456" cy="716818"/>
              </a:xfrm>
              <a:custGeom>
                <a:avLst/>
                <a:gdLst>
                  <a:gd name="connsiteX0" fmla="*/ 0 w 594456"/>
                  <a:gd name="connsiteY0" fmla="*/ 144304 h 716818"/>
                  <a:gd name="connsiteX1" fmla="*/ 0 w 594456"/>
                  <a:gd name="connsiteY1" fmla="*/ 213150 h 716818"/>
                  <a:gd name="connsiteX2" fmla="*/ 297234 w 594456"/>
                  <a:gd name="connsiteY2" fmla="*/ 716819 h 716818"/>
                  <a:gd name="connsiteX3" fmla="*/ 594457 w 594456"/>
                  <a:gd name="connsiteY3" fmla="*/ 213230 h 716818"/>
                  <a:gd name="connsiteX4" fmla="*/ 594457 w 594456"/>
                  <a:gd name="connsiteY4" fmla="*/ 144304 h 716818"/>
                  <a:gd name="connsiteX5" fmla="*/ 297223 w 594456"/>
                  <a:gd name="connsiteY5" fmla="*/ 0 h 716818"/>
                  <a:gd name="connsiteX6" fmla="*/ 0 w 594456"/>
                  <a:gd name="connsiteY6" fmla="*/ 144304 h 716818"/>
                  <a:gd name="connsiteX7" fmla="*/ 571577 w 594456"/>
                  <a:gd name="connsiteY7" fmla="*/ 213265 h 716818"/>
                  <a:gd name="connsiteX8" fmla="*/ 297234 w 594456"/>
                  <a:gd name="connsiteY8" fmla="*/ 688768 h 716818"/>
                  <a:gd name="connsiteX9" fmla="*/ 22880 w 594456"/>
                  <a:gd name="connsiteY9" fmla="*/ 213116 h 716818"/>
                  <a:gd name="connsiteX10" fmla="*/ 22880 w 594456"/>
                  <a:gd name="connsiteY10" fmla="*/ 163466 h 716818"/>
                  <a:gd name="connsiteX11" fmla="*/ 297211 w 594456"/>
                  <a:gd name="connsiteY11" fmla="*/ 30659 h 716818"/>
                  <a:gd name="connsiteX12" fmla="*/ 571577 w 594456"/>
                  <a:gd name="connsiteY12" fmla="*/ 163535 h 7168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94456" h="716818">
                    <a:moveTo>
                      <a:pt x="0" y="144304"/>
                    </a:moveTo>
                    <a:lnTo>
                      <a:pt x="0" y="213150"/>
                    </a:lnTo>
                    <a:cubicBezTo>
                      <a:pt x="0" y="400823"/>
                      <a:pt x="110545" y="587238"/>
                      <a:pt x="297234" y="716819"/>
                    </a:cubicBezTo>
                    <a:cubicBezTo>
                      <a:pt x="483912" y="587169"/>
                      <a:pt x="594457" y="400823"/>
                      <a:pt x="594457" y="213230"/>
                    </a:cubicBezTo>
                    <a:lnTo>
                      <a:pt x="594457" y="144304"/>
                    </a:lnTo>
                    <a:cubicBezTo>
                      <a:pt x="483299" y="126620"/>
                      <a:pt x="379871" y="76407"/>
                      <a:pt x="297223" y="0"/>
                    </a:cubicBezTo>
                    <a:cubicBezTo>
                      <a:pt x="214596" y="76432"/>
                      <a:pt x="111164" y="126649"/>
                      <a:pt x="0" y="144304"/>
                    </a:cubicBezTo>
                    <a:close/>
                    <a:moveTo>
                      <a:pt x="571577" y="213265"/>
                    </a:moveTo>
                    <a:cubicBezTo>
                      <a:pt x="571577" y="387496"/>
                      <a:pt x="469326" y="564232"/>
                      <a:pt x="297234" y="688768"/>
                    </a:cubicBezTo>
                    <a:cubicBezTo>
                      <a:pt x="125142" y="564152"/>
                      <a:pt x="22880" y="387427"/>
                      <a:pt x="22880" y="213116"/>
                    </a:cubicBezTo>
                    <a:lnTo>
                      <a:pt x="22880" y="163466"/>
                    </a:lnTo>
                    <a:cubicBezTo>
                      <a:pt x="124365" y="143953"/>
                      <a:pt x="218957" y="98160"/>
                      <a:pt x="297211" y="30659"/>
                    </a:cubicBezTo>
                    <a:cubicBezTo>
                      <a:pt x="375483" y="98167"/>
                      <a:pt x="470081" y="143982"/>
                      <a:pt x="571577" y="163535"/>
                    </a:cubicBezTo>
                    <a:close/>
                  </a:path>
                </a:pathLst>
              </a:custGeom>
              <a:grpFill/>
              <a:ln w="11410" cap="flat">
                <a:solidFill>
                  <a:srgbClr val="FBAD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pic>
          <p:nvPicPr>
            <p:cNvPr id="12" name="Graphic 11" descr="Fire outline">
              <a:extLst>
                <a:ext uri="{FF2B5EF4-FFF2-40B4-BE49-F238E27FC236}">
                  <a16:creationId xmlns:a16="http://schemas.microsoft.com/office/drawing/2014/main" id="{8156EDAD-F6B5-6495-6D92-70BA452EAD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542484" y="2286553"/>
              <a:ext cx="567134" cy="567134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6F1AAF7-F6AB-9A76-362C-956BD1AB82A0}"/>
              </a:ext>
            </a:extLst>
          </p:cNvPr>
          <p:cNvGrpSpPr/>
          <p:nvPr/>
        </p:nvGrpSpPr>
        <p:grpSpPr>
          <a:xfrm>
            <a:off x="7041845" y="2554416"/>
            <a:ext cx="1214944" cy="1411019"/>
            <a:chOff x="8711652" y="1914526"/>
            <a:chExt cx="1425832" cy="1699438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D255EE97-2041-B90A-8969-336F790E2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711652" y="1914526"/>
              <a:ext cx="1425832" cy="1699438"/>
            </a:xfrm>
            <a:prstGeom prst="rect">
              <a:avLst/>
            </a:prstGeom>
          </p:spPr>
        </p:pic>
        <p:pic>
          <p:nvPicPr>
            <p:cNvPr id="24" name="Graphic 23" descr="Fire outline">
              <a:extLst>
                <a:ext uri="{FF2B5EF4-FFF2-40B4-BE49-F238E27FC236}">
                  <a16:creationId xmlns:a16="http://schemas.microsoft.com/office/drawing/2014/main" id="{32D1CEB3-D3F5-AE97-8E5F-0A90199768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957700" y="2878754"/>
              <a:ext cx="489237" cy="489237"/>
            </a:xfrm>
            <a:prstGeom prst="rect">
              <a:avLst/>
            </a:prstGeom>
          </p:spPr>
        </p:pic>
        <p:pic>
          <p:nvPicPr>
            <p:cNvPr id="27" name="Graphic 26" descr="Dollar with solid fill">
              <a:extLst>
                <a:ext uri="{FF2B5EF4-FFF2-40B4-BE49-F238E27FC236}">
                  <a16:creationId xmlns:a16="http://schemas.microsoft.com/office/drawing/2014/main" id="{46993038-83C5-E22A-5B58-8FBFAF70A8A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397752" y="2148437"/>
              <a:ext cx="518208" cy="518208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829981-80C2-772E-AFE8-F252422F1A08}"/>
              </a:ext>
            </a:extLst>
          </p:cNvPr>
          <p:cNvGrpSpPr/>
          <p:nvPr/>
        </p:nvGrpSpPr>
        <p:grpSpPr>
          <a:xfrm>
            <a:off x="7014064" y="4221119"/>
            <a:ext cx="4927037" cy="1191014"/>
            <a:chOff x="651211" y="3520149"/>
            <a:chExt cx="4927037" cy="1191014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432FE5E4-0B93-4F9E-7260-2CF9D80A8592}"/>
                </a:ext>
              </a:extLst>
            </p:cNvPr>
            <p:cNvGrpSpPr/>
            <p:nvPr/>
          </p:nvGrpSpPr>
          <p:grpSpPr>
            <a:xfrm>
              <a:off x="651211" y="3520149"/>
              <a:ext cx="1214944" cy="1191014"/>
              <a:chOff x="3905225" y="2300087"/>
              <a:chExt cx="914400" cy="914400"/>
            </a:xfrm>
          </p:grpSpPr>
          <p:pic>
            <p:nvPicPr>
              <p:cNvPr id="30" name="Graphic 29" descr="Magnifying glass with solid fill">
                <a:extLst>
                  <a:ext uri="{FF2B5EF4-FFF2-40B4-BE49-F238E27FC236}">
                    <a16:creationId xmlns:a16="http://schemas.microsoft.com/office/drawing/2014/main" id="{8FD3B71C-5169-67D0-CF08-DF969487E4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3905225" y="2300087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31" name="Graphic 30" descr="Dollar with solid fill">
                <a:extLst>
                  <a:ext uri="{FF2B5EF4-FFF2-40B4-BE49-F238E27FC236}">
                    <a16:creationId xmlns:a16="http://schemas.microsoft.com/office/drawing/2014/main" id="{90BD32A2-78C7-2C25-6FE4-DAB20B0CD9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4106044" y="2493238"/>
                <a:ext cx="350354" cy="345890"/>
              </a:xfrm>
              <a:prstGeom prst="rect">
                <a:avLst/>
              </a:prstGeom>
            </p:spPr>
          </p:pic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6654C87-DAEC-96E2-CAAC-4B6055C5265C}"/>
                </a:ext>
              </a:extLst>
            </p:cNvPr>
            <p:cNvSpPr txBox="1"/>
            <p:nvPr/>
          </p:nvSpPr>
          <p:spPr>
            <a:xfrm>
              <a:off x="2126052" y="3771730"/>
              <a:ext cx="34521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/>
                <a:t>Identify and secure external funding sources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9F436B4B-D303-1C30-5FCA-9857F1548692}"/>
              </a:ext>
            </a:extLst>
          </p:cNvPr>
          <p:cNvSpPr txBox="1"/>
          <p:nvPr/>
        </p:nvSpPr>
        <p:spPr>
          <a:xfrm>
            <a:off x="8516686" y="2634296"/>
            <a:ext cx="3452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Align wildfire spending with CPUC review of general rate cases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5498BC-1B50-5629-2804-8DD1D7B51543}"/>
              </a:ext>
            </a:extLst>
          </p:cNvPr>
          <p:cNvSpPr txBox="1"/>
          <p:nvPr/>
        </p:nvSpPr>
        <p:spPr>
          <a:xfrm>
            <a:off x="1711457" y="2965168"/>
            <a:ext cx="40636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Securitization of Wildfire Costs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7BE7C5-1C6E-E6A7-4FF7-AAC6478089F6}"/>
              </a:ext>
            </a:extLst>
          </p:cNvPr>
          <p:cNvSpPr txBox="1"/>
          <p:nvPr/>
        </p:nvSpPr>
        <p:spPr>
          <a:xfrm>
            <a:off x="609599" y="1930583"/>
            <a:ext cx="3648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pc="100"/>
              <a:t>IMPLEMENTED SUCCESSFULLY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0BD920-1396-799C-444D-D3D0EC8CEB64}"/>
              </a:ext>
            </a:extLst>
          </p:cNvPr>
          <p:cNvSpPr txBox="1"/>
          <p:nvPr/>
        </p:nvSpPr>
        <p:spPr>
          <a:xfrm>
            <a:off x="7041845" y="1929400"/>
            <a:ext cx="3502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pc="100"/>
              <a:t>POTENTIAL NEW STRATEGIES</a:t>
            </a:r>
          </a:p>
        </p:txBody>
      </p:sp>
      <p:pic>
        <p:nvPicPr>
          <p:cNvPr id="16" name="Graphic 15" descr="Key outline">
            <a:extLst>
              <a:ext uri="{FF2B5EF4-FFF2-40B4-BE49-F238E27FC236}">
                <a16:creationId xmlns:a16="http://schemas.microsoft.com/office/drawing/2014/main" id="{34542325-17DF-79BF-7B19-DBCA0CC6FC6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8454" y="2622264"/>
            <a:ext cx="1045526" cy="104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080295"/>
      </p:ext>
    </p:extLst>
  </p:cSld>
  <p:clrMapOvr>
    <a:masterClrMapping/>
  </p:clrMapOvr>
</p:sld>
</file>

<file path=ppt/theme/theme1.xml><?xml version="1.0" encoding="utf-8"?>
<a:theme xmlns:a="http://schemas.openxmlformats.org/drawingml/2006/main" name="CPUC White">
  <a:themeElements>
    <a:clrScheme name="Custom 1">
      <a:dk1>
        <a:srgbClr val="000000"/>
      </a:dk1>
      <a:lt1>
        <a:srgbClr val="FFFFFF"/>
      </a:lt1>
      <a:dk2>
        <a:srgbClr val="2A3C50"/>
      </a:dk2>
      <a:lt2>
        <a:srgbClr val="FFDAA2"/>
      </a:lt2>
      <a:accent1>
        <a:srgbClr val="6996C9"/>
      </a:accent1>
      <a:accent2>
        <a:srgbClr val="FBAD22"/>
      </a:accent2>
      <a:accent3>
        <a:srgbClr val="70AD45"/>
      </a:accent3>
      <a:accent4>
        <a:srgbClr val="E66425"/>
      </a:accent4>
      <a:accent5>
        <a:srgbClr val="403193"/>
      </a:accent5>
      <a:accent6>
        <a:srgbClr val="652B14"/>
      </a:accent6>
      <a:hlink>
        <a:srgbClr val="403093"/>
      </a:hlink>
      <a:folHlink>
        <a:srgbClr val="652B14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ick Start Presentation July 5, 22.pptx" id="{1B848AFF-5B22-4D15-89BF-BCCBD5FEE082}" vid="{B54BD8C9-D791-49F2-951B-5056B8DCFE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8640</TotalTime>
  <Words>273</Words>
  <Application>Microsoft Office PowerPoint</Application>
  <PresentationFormat>Widescreen</PresentationFormat>
  <Paragraphs>76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Century Gothic</vt:lpstr>
      <vt:lpstr>CPUC White</vt:lpstr>
      <vt:lpstr>CPUC Oversight of Utility Wildfire Spending</vt:lpstr>
      <vt:lpstr>Utility Operating Costs</vt:lpstr>
      <vt:lpstr>Recent Milestones in Utility Wildfire Oversight</vt:lpstr>
      <vt:lpstr>Current Utility Wildfire Oversight Framework</vt:lpstr>
      <vt:lpstr>PowerPoint Presentation</vt:lpstr>
      <vt:lpstr>PowerPoint Presentation</vt:lpstr>
      <vt:lpstr>Wildfire Cost Reduction Strategies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Buchholz, Adam</dc:creator>
  <cp:lastModifiedBy>Rodriguez, Erin</cp:lastModifiedBy>
  <cp:revision>4</cp:revision>
  <dcterms:created xsi:type="dcterms:W3CDTF">2025-02-18T20:40:07Z</dcterms:created>
  <dcterms:modified xsi:type="dcterms:W3CDTF">2025-03-05T19:04:55Z</dcterms:modified>
</cp:coreProperties>
</file>