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14"/>
    <p:restoredTop sz="94658"/>
  </p:normalViewPr>
  <p:slideViewPr>
    <p:cSldViewPr snapToGrid="0">
      <p:cViewPr varScale="1">
        <p:scale>
          <a:sx n="115" d="100"/>
          <a:sy n="115" d="100"/>
        </p:scale>
        <p:origin x="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534AB-795A-004E-A8B2-C99A80484E31}" type="datetimeFigureOut">
              <a:rPr lang="en-US" smtClean="0"/>
              <a:t>3/3/25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49F59-8CAD-4445-B690-30E33281A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3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291BD-D35F-702C-D88A-08DCAA71F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168D3C-7140-5311-EAAC-9C25977E2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615FB-67B8-33A5-66C2-8BEA45317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7AB13-C208-4D4E-8571-3BD066C50536}" type="datetime1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71458-40ED-F05E-87BB-15DD7AEF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57F8F-34D9-3E3A-DEDB-F7BF1C7C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7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1528E-7BCE-B956-B87B-F001D9BD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8AC08-D876-CEB8-9B89-B63CAD1D8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5927E-E038-4254-4688-FFBE37FB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3912-4F84-D44E-B3E1-69588890B810}" type="datetime1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B2B2E-9F9D-1E28-6A5E-8C311ABB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87B38-1BAA-F7CE-02E9-B6CC693B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864A7F-9D0B-2F08-95C2-E5ED82438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1B19A4-C04B-DE64-6C08-5AEF1E0FF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6D0DB-C65C-126B-C8E8-819EAFF53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1C70-BCB6-854A-A2AE-2F986769449E}" type="datetime1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51F06-7D2F-4383-ABA7-D2DB701C3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BAB32-5C22-23C2-CFA5-19E58FB1C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9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07291-8E3F-4BD2-4E3B-939673F8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CC620-9C25-69EA-738B-A9B2FE759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A78CB-7DD8-935D-806F-59770DAB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8E68-054E-2041-AFF2-79004EBA0D4E}" type="datetime1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37FE8-9851-29B5-B8DE-CC0B45C0A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B6D32-6AAE-31A6-D7E2-CBCC669A7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5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65956-E70B-25CB-EB8B-EDB1B412F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9DF35-7E50-3C8B-B025-811C424F2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7C9DF-4782-2FC1-94B9-4499B8201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541E-4123-D24D-8193-AF5DB6C1AC94}" type="datetime1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55F87-391D-A26A-15AD-1138BC5E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9793-DB75-3728-EB90-4776CAD3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7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3E562-8230-DCFB-565B-A841C1089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1959A-6B81-09C9-F15C-8BEBD3AC1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D4894-B17D-C1DD-79C0-569BD4383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CA2FE-3CA4-4A28-4DC3-4E87F8857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8CB2-7764-0C4B-9A8B-7DDB6577FC73}" type="datetime1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83E3F-7CB1-15AB-80C0-8FDCBA54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33F24-F09C-C109-C887-AA07C9E2E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7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95ECB-C75E-556E-FCE5-258BDE383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28E65-2A22-9A0E-89AD-08503CA80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A9118-E622-C146-BDBE-F263F3113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D2E9B-E31C-522B-211F-E157A0F45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B34FD7-0FAA-4DDE-1DE3-95F4803F23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9CA85-DAED-0FBF-CC1B-659ADD2F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E926-8151-7B4F-99BA-648D1DCD1A5E}" type="datetime1">
              <a:rPr lang="en-US" smtClean="0"/>
              <a:t>3/3/25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BCEC91-C6F1-6FAB-E262-883ABF92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842A28-702B-16C5-191F-B0DCF1E9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9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296E9-D791-CD4F-4C7B-FC0527BBC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2B1ED-9B9B-7E05-058A-4579382F3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9AB8F-0299-C743-8B51-07F35318489A}" type="datetime1">
              <a:rPr lang="en-US" smtClean="0"/>
              <a:t>3/3/25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635E46-CAD9-63C5-5127-973B393A1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DFC2B-A50C-B025-ADDA-D3D9F6E79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3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007051-A76F-9DAD-49E1-E190CF106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A1CD6-2793-5643-B3DC-A8A145A22F59}" type="datetime1">
              <a:rPr lang="en-US" smtClean="0"/>
              <a:t>3/3/25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0A97C0-1DE0-0257-07DA-23170C1E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5DF95-173B-F6EF-5B2A-5474D931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9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A4F49-8D7B-2B13-2856-10F60A128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CDDF6-1DD2-2016-9663-7CF4A8A9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9E7A8C-73B1-2C91-694E-47384BC7F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8DD7EA-9E1F-4009-1684-60DE65A00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63B4-F1F2-7548-925B-C48DC91DB035}" type="datetime1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63E4E-646B-CEF8-FEBE-A379685E0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67FC2-739A-04D4-0E5B-E5993BA65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4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EC608-A227-4A6A-C336-5433FE82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40235E-8B20-B006-37C6-751603918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61444-2D64-12BC-85FA-AE17F2E5B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6D17E-78A5-E7A5-D06A-FBA80F32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44AC-7C13-5A45-9ED1-6BA35AAD5CA2}" type="datetime1">
              <a:rPr lang="en-US" smtClean="0"/>
              <a:t>3/3/25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B2AB18-8DA8-45B0-087A-3F10A68C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A8258A-4C5C-CA0D-56DA-CB1E5C2A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6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6D1C09-B1E2-003A-8055-BDA786B1B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5DDCE-0769-F908-DD0F-C5DB08E83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20837-B0F8-7746-5E86-C762E5A1DC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8B5136-9D7E-CE4E-87E1-A483CEF966F9}" type="datetime1">
              <a:rPr lang="en-US" smtClean="0"/>
              <a:t>3/3/25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9272-70B6-118E-2AFB-0735ABF8BA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2159-EFC3-EAF5-8F37-D784177B1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598364-06D4-8E46-8D35-1D1A5C30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0D3F-F742-59A5-0338-2570B4F45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254"/>
            <a:ext cx="9144000" cy="2387600"/>
          </a:xfrm>
        </p:spPr>
        <p:txBody>
          <a:bodyPr/>
          <a:lstStyle/>
          <a:p>
            <a:r>
              <a:rPr lang="en-US" dirty="0"/>
              <a:t>Utility wildfire risk mitigation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8E7AF4-E79C-4C59-FE40-60B7D221A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4481"/>
            <a:ext cx="9144000" cy="1850908"/>
          </a:xfrm>
        </p:spPr>
        <p:txBody>
          <a:bodyPr>
            <a:normAutofit/>
          </a:bodyPr>
          <a:lstStyle/>
          <a:p>
            <a:r>
              <a:rPr lang="en-US" dirty="0"/>
              <a:t>Duncan Callaway, UC Berkeley</a:t>
            </a:r>
          </a:p>
          <a:p>
            <a:r>
              <a:rPr lang="en-US" dirty="0"/>
              <a:t>OVERSIGHT HEARING, Utilities and Energy Committee</a:t>
            </a:r>
          </a:p>
          <a:p>
            <a:r>
              <a:rPr lang="en-US" dirty="0"/>
              <a:t>Energy Affordability: Wildfire Spending</a:t>
            </a:r>
          </a:p>
          <a:p>
            <a:r>
              <a:rPr lang="en-US" dirty="0"/>
              <a:t>March 5, 2025</a:t>
            </a:r>
          </a:p>
        </p:txBody>
      </p:sp>
      <p:pic>
        <p:nvPicPr>
          <p:cNvPr id="1026" name="Picture 2" descr="UC Berkeley Symbol">
            <a:extLst>
              <a:ext uri="{FF2B5EF4-FFF2-40B4-BE49-F238E27FC236}">
                <a16:creationId xmlns:a16="http://schemas.microsoft.com/office/drawing/2014/main" id="{DC42037C-62E6-0620-B2DF-566398224D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5081016"/>
            <a:ext cx="3378200" cy="1901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25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1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40191A-6DDB-F08F-1B6A-30A054A77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667506" cy="1239012"/>
          </a:xfrm>
        </p:spPr>
        <p:txBody>
          <a:bodyPr anchor="ctr">
            <a:normAutofit fontScale="90000"/>
          </a:bodyPr>
          <a:lstStyle/>
          <a:p>
            <a:r>
              <a:rPr lang="en-US" sz="2800" dirty="0"/>
              <a:t>Massive ignition reductions in electric power sector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26CFDC-4935-D25E-BCD7-CF1D7862F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1700" dirty="0"/>
              <a:t>Ignition reduction from electric power sector in recent years has been enormous</a:t>
            </a:r>
          </a:p>
          <a:p>
            <a:r>
              <a:rPr lang="en-US" sz="1700" dirty="0"/>
              <a:t>Weather plays a role, but innovation and implementation does as well</a:t>
            </a:r>
          </a:p>
          <a:p>
            <a:r>
              <a:rPr lang="en-US" sz="1700" dirty="0"/>
              <a:t>Our research aims to disentangle these factors and identify what is working well and what isn’t</a:t>
            </a:r>
            <a:endParaRPr lang="en-US" sz="1300" dirty="0"/>
          </a:p>
        </p:txBody>
      </p:sp>
      <p:pic>
        <p:nvPicPr>
          <p:cNvPr id="5" name="Content Placeholder 4" descr="A graph of power consumption&#10;&#10;AI-generated content may be incorrect.">
            <a:extLst>
              <a:ext uri="{FF2B5EF4-FFF2-40B4-BE49-F238E27FC236}">
                <a16:creationId xmlns:a16="http://schemas.microsoft.com/office/drawing/2014/main" id="{694B7D70-93B4-7CE4-4B79-F25C56A41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316162"/>
            <a:ext cx="6922008" cy="432625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6E38CD-0D8F-32AC-8A8F-A772AABC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B66C4-FCEF-5DD4-C621-BA50165E9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2" descr="UC Berkeley Symbol">
            <a:extLst>
              <a:ext uri="{FF2B5EF4-FFF2-40B4-BE49-F238E27FC236}">
                <a16:creationId xmlns:a16="http://schemas.microsoft.com/office/drawing/2014/main" id="{F4744696-CDF3-ABFF-E2FE-05B04786B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98" y="5632196"/>
            <a:ext cx="2170604" cy="122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54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C5919-D7BD-EAE6-1134-C6DD07641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024128"/>
            <a:ext cx="3667506" cy="1239012"/>
          </a:xfrm>
        </p:spPr>
        <p:txBody>
          <a:bodyPr anchor="ctr">
            <a:normAutofit fontScale="90000"/>
          </a:bodyPr>
          <a:lstStyle/>
          <a:p>
            <a:r>
              <a:rPr lang="en-US" sz="2800" dirty="0"/>
              <a:t>After adjusting for weather, reductions in PG&amp;E are driven by “fast trip” settings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D0952FB0-25B1-530E-186D-B2FE1749B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3" y="2580894"/>
            <a:ext cx="3754339" cy="3207258"/>
          </a:xfrm>
        </p:spPr>
        <p:txBody>
          <a:bodyPr anchor="t">
            <a:normAutofit lnSpcReduction="10000"/>
          </a:bodyPr>
          <a:lstStyle/>
          <a:p>
            <a:r>
              <a:rPr lang="en-US" sz="1700" dirty="0"/>
              <a:t>Our results indicate that the huge majority of PG&amp;E’s ignition risk reduction is attributable to “enhanced powerline safety settings” (fast trip)</a:t>
            </a:r>
          </a:p>
          <a:p>
            <a:r>
              <a:rPr lang="en-US" sz="1700" dirty="0"/>
              <a:t>Fast trip was piloted in 2021 and deployed on all HFTD circuits in 2022</a:t>
            </a:r>
          </a:p>
          <a:p>
            <a:r>
              <a:rPr lang="en-US" sz="1700" dirty="0"/>
              <a:t>Fast trip settings reduce ignitions by 80%</a:t>
            </a:r>
          </a:p>
          <a:p>
            <a:r>
              <a:rPr lang="en-US" sz="1700" dirty="0"/>
              <a:t>Insufficient data to evaluate covered conductor</a:t>
            </a:r>
          </a:p>
        </p:txBody>
      </p:sp>
      <p:pic>
        <p:nvPicPr>
          <p:cNvPr id="5" name="Content Placeholder 4" descr="A graph of different types of data&#10;&#10;AI-generated content may be incorrect.">
            <a:extLst>
              <a:ext uri="{FF2B5EF4-FFF2-40B4-BE49-F238E27FC236}">
                <a16:creationId xmlns:a16="http://schemas.microsoft.com/office/drawing/2014/main" id="{E4ABC90B-4F23-437F-BD14-1408863DB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169070"/>
            <a:ext cx="6922008" cy="462044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6B152B-CFBA-7A55-41AE-A56D60AD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4FED09-FBEE-66F8-2E8E-A8AEC00A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2" descr="UC Berkeley Symbol">
            <a:extLst>
              <a:ext uri="{FF2B5EF4-FFF2-40B4-BE49-F238E27FC236}">
                <a16:creationId xmlns:a16="http://schemas.microsoft.com/office/drawing/2014/main" id="{9EA83EFE-B0BC-5FFC-CE88-62950011B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98" y="5632196"/>
            <a:ext cx="2170604" cy="122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928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6C92AC-D6E2-7492-7FD6-E61648220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597780"/>
            <a:ext cx="3438906" cy="1634880"/>
          </a:xfrm>
        </p:spPr>
        <p:txBody>
          <a:bodyPr anchor="ctr">
            <a:normAutofit fontScale="90000"/>
          </a:bodyPr>
          <a:lstStyle/>
          <a:p>
            <a:r>
              <a:rPr lang="en-US" sz="2800" dirty="0"/>
              <a:t>Fast trip is cost effective, but undergrounding eliminates risk on </a:t>
            </a:r>
            <a:r>
              <a:rPr lang="en-US" sz="2800" i="1" dirty="0"/>
              <a:t>treated</a:t>
            </a:r>
            <a:r>
              <a:rPr lang="en-US" sz="2800" dirty="0"/>
              <a:t> circuits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9D1C922-57AD-54C2-1CED-D49200F52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55041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1700" dirty="0"/>
              <a:t>Our results indicate that enhanced vegetation management is less effective and more expensive than alternatives</a:t>
            </a:r>
          </a:p>
          <a:p>
            <a:r>
              <a:rPr lang="en-US" sz="1700" dirty="0"/>
              <a:t>We also find that fast trip settings are far more cost effective than the alternatives</a:t>
            </a:r>
          </a:p>
          <a:p>
            <a:r>
              <a:rPr lang="en-US" sz="1700" dirty="0"/>
              <a:t>However, relative to undergrounding, fast trip settings leave about 20% of ignition risk unmitigated</a:t>
            </a:r>
          </a:p>
        </p:txBody>
      </p:sp>
      <p:pic>
        <p:nvPicPr>
          <p:cNvPr id="5" name="Content Placeholder 4" descr="A graph of different colored bars&#10;&#10;AI-generated content may be incorrect.">
            <a:extLst>
              <a:ext uri="{FF2B5EF4-FFF2-40B4-BE49-F238E27FC236}">
                <a16:creationId xmlns:a16="http://schemas.microsoft.com/office/drawing/2014/main" id="{FE417FBF-845C-AEB7-C2B8-116075D64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169070"/>
            <a:ext cx="6922008" cy="462044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136046-0634-597F-A0CD-4C863F02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1FCFB9-DCCB-8CCA-0EAE-DBBBE95D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2" descr="UC Berkeley Symbol">
            <a:extLst>
              <a:ext uri="{FF2B5EF4-FFF2-40B4-BE49-F238E27FC236}">
                <a16:creationId xmlns:a16="http://schemas.microsoft.com/office/drawing/2014/main" id="{CBEC0378-0093-3AF3-0A93-F51E3D20C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98" y="5632196"/>
            <a:ext cx="2170604" cy="122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956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86054-F504-34A0-4F5E-2E7E076C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822960"/>
            <a:ext cx="3438144" cy="1577340"/>
          </a:xfrm>
        </p:spPr>
        <p:txBody>
          <a:bodyPr anchor="ctr">
            <a:normAutofit/>
          </a:bodyPr>
          <a:lstStyle/>
          <a:p>
            <a:r>
              <a:rPr lang="en-US" sz="2800" dirty="0"/>
              <a:t>Fast trip completely changed the calculus for undergrounding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74CB7D4-9735-7C96-9319-A3060E452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1700" dirty="0"/>
              <a:t>The ignition reduction benefits achieved by fast trip are equivalent to the ignition reduction benefits from undergrounding 10,000 miles (equivalent to 8,000 overhead) </a:t>
            </a:r>
            <a:r>
              <a:rPr lang="en-US" sz="1700" i="1" dirty="0"/>
              <a:t>prior to deploying fast trip</a:t>
            </a:r>
            <a:endParaRPr lang="en-US" sz="1700" dirty="0"/>
          </a:p>
        </p:txBody>
      </p:sp>
      <p:pic>
        <p:nvPicPr>
          <p:cNvPr id="5" name="Content Placeholder 4" descr="A graph of a line graph&#10;&#10;AI-generated content may be incorrect.">
            <a:extLst>
              <a:ext uri="{FF2B5EF4-FFF2-40B4-BE49-F238E27FC236}">
                <a16:creationId xmlns:a16="http://schemas.microsoft.com/office/drawing/2014/main" id="{FDF0EA7A-D493-ECD3-FEC3-A5E99109E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316162"/>
            <a:ext cx="6922008" cy="432625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3B19B7-76B4-07DC-78ED-B8671D78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8A5D1-8D53-87C6-7F1D-59157BD7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2" descr="UC Berkeley Symbol">
            <a:extLst>
              <a:ext uri="{FF2B5EF4-FFF2-40B4-BE49-F238E27FC236}">
                <a16:creationId xmlns:a16="http://schemas.microsoft.com/office/drawing/2014/main" id="{7D07D045-C03F-8A46-E14B-29CAA7C02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98" y="5632196"/>
            <a:ext cx="2170604" cy="122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1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A2444-594F-0962-EE76-BED4EF4D1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87038-212F-B803-575E-4275FAB6E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2" y="1492568"/>
            <a:ext cx="10963507" cy="449675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Third parties, CPUC need to be enabled to continuously evaluate risk mitigation actions</a:t>
            </a:r>
          </a:p>
          <a:p>
            <a:pPr lvl="1"/>
            <a:r>
              <a:rPr lang="en-US" dirty="0"/>
              <a:t>Utilities have many incentives that favor complete elimination of risk, including inverse condemnation and rate of return regulation</a:t>
            </a:r>
          </a:p>
          <a:p>
            <a:pPr lvl="1"/>
            <a:r>
              <a:rPr lang="en-US" dirty="0"/>
              <a:t>More covered conductor needed to rigorously evaluate performance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Enable innovation, avoid over-committing to expensive options now</a:t>
            </a:r>
          </a:p>
          <a:p>
            <a:pPr lvl="1"/>
            <a:r>
              <a:rPr lang="en-US" dirty="0"/>
              <a:t>Example: Continually revisit the appropriate level of undergrounding to achieve a given level of risk reduction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Develop systems that communicate and grapple with highly uncertain risk-benefit decisions</a:t>
            </a:r>
          </a:p>
          <a:p>
            <a:pPr lvl="1"/>
            <a:r>
              <a:rPr lang="en-US" dirty="0"/>
              <a:t>Climate adaptation is hard!</a:t>
            </a:r>
          </a:p>
          <a:p>
            <a:pPr lvl="1"/>
            <a:r>
              <a:rPr lang="en-US" dirty="0"/>
              <a:t>We need to carefully define what an acceptable level of risk </a:t>
            </a:r>
            <a:r>
              <a:rPr lang="en-US" i="1" dirty="0"/>
              <a:t>is</a:t>
            </a:r>
            <a:r>
              <a:rPr lang="en-US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2FBD09-AD90-48BB-8767-8CCC82D9EDC5}"/>
              </a:ext>
            </a:extLst>
          </p:cNvPr>
          <p:cNvSpPr txBox="1"/>
          <p:nvPr/>
        </p:nvSpPr>
        <p:spPr>
          <a:xfrm>
            <a:off x="667265" y="14580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5F1D8-A9F7-E50A-4C93-01EF8FDA3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Duncan Callaway, UC Berkeley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4A402-CDF1-FE0E-56C3-D97C54BA7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8364-06D4-8E46-8D35-1D1A5C303414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2" descr="UC Berkeley Symbol">
            <a:extLst>
              <a:ext uri="{FF2B5EF4-FFF2-40B4-BE49-F238E27FC236}">
                <a16:creationId xmlns:a16="http://schemas.microsoft.com/office/drawing/2014/main" id="{0C19FA00-939F-0D3A-F900-8F35811A7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636260"/>
            <a:ext cx="2170604" cy="1221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792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370</Words>
  <Application>Microsoft Macintosh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Utility wildfire risk mitigation</vt:lpstr>
      <vt:lpstr>Massive ignition reductions in electric power sector</vt:lpstr>
      <vt:lpstr>After adjusting for weather, reductions in PG&amp;E are driven by “fast trip” settings</vt:lpstr>
      <vt:lpstr>Fast trip is cost effective, but undergrounding eliminates risk on treated circuits</vt:lpstr>
      <vt:lpstr>Fast trip completely changed the calculus for undergrounding</vt:lpstr>
      <vt:lpstr>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Duncan Callaway</dc:creator>
  <cp:lastModifiedBy>Duncan Callaway</cp:lastModifiedBy>
  <cp:revision>15</cp:revision>
  <dcterms:created xsi:type="dcterms:W3CDTF">2025-03-03T15:59:01Z</dcterms:created>
  <dcterms:modified xsi:type="dcterms:W3CDTF">2025-03-03T18:33:20Z</dcterms:modified>
</cp:coreProperties>
</file>