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3F3"/>
    <a:srgbClr val="EAEAEA"/>
    <a:srgbClr val="E8E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2" autoAdjust="0"/>
    <p:restoredTop sz="80057" autoAdjust="0"/>
  </p:normalViewPr>
  <p:slideViewPr>
    <p:cSldViewPr snapToGrid="0">
      <p:cViewPr varScale="1">
        <p:scale>
          <a:sx n="47" d="100"/>
          <a:sy n="47" d="100"/>
        </p:scale>
        <p:origin x="11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7DFF9-EC48-4711-86E8-FAEF02DC0433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3B411-0E0F-40EB-B10B-B2690773E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605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03B411-0E0F-40EB-B10B-B2690773E5F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563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E093D-C4D6-D4C8-911C-2990A23C9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3CD2B8-FFC7-E399-1833-8FB9CBDAF3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869FA6-B9F3-1444-BAE1-A550002B20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77FF1F-BF4B-7297-D416-02C2A5913D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03B411-0E0F-40EB-B10B-B2690773E5F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990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03B411-0E0F-40EB-B10B-B2690773E5F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723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EFB43-6BFD-C80C-0AE0-B11FFC1C70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24A9D7-19FA-E985-8918-23A0B6D30C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91C05D-5E27-9259-B53B-70A06216A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91877-8112-445D-8EA5-6B69F04D7D25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35F2B9-7058-B26B-DA4A-3D9033156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674A95-E5E7-05CD-2B6B-0A2D2D248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65FC-6CE3-407B-B87E-FED955B95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8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F8974-4A2C-F9E8-0470-ED324BC32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B47E2F-8EDD-186F-A3BD-BE643CF9E7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DC8E65-BF52-0FC0-1FAE-3EB3B1F2D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91877-8112-445D-8EA5-6B69F04D7D25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8C08BE-27C3-3C60-051D-42271618F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C6E27C-1296-459C-9A7E-76B5EF80F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65FC-6CE3-407B-B87E-FED955B95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90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B6D1A7-AC3E-93EF-0B1F-481944A7C3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687ED2-C3F1-3FCB-1D86-54515574E4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732E32-D843-C2B4-0195-A49400945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91877-8112-445D-8EA5-6B69F04D7D25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4BB963-882F-1570-1EDE-224DA8893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E836E-F223-1B73-1337-7FF5E2DAD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65FC-6CE3-407B-B87E-FED955B95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68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152BE-1BFC-9A3C-8E77-F50F34D70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9DA9B-BB62-4BDB-178B-4557CB7F3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BF3F7-0C63-D45C-86D7-3302F43C8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91877-8112-445D-8EA5-6B69F04D7D25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4D165-B972-63F1-85DD-CA36D77FD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C2A3C-0015-80FF-3AA1-4BE5455D6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65FC-6CE3-407B-B87E-FED955B95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389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94D7F-DC3A-B6B6-BF51-949F85392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9B54D0-1AC5-ED32-85DE-D8CC1A0AFD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C550B-7547-B7F4-6794-CF4600F5F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91877-8112-445D-8EA5-6B69F04D7D25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16E21-6E98-4474-B912-2E8FB747E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F72456-0D54-09AB-B503-3E4E2CC87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65FC-6CE3-407B-B87E-FED955B95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0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C7FFE-C55F-2538-BF40-902628820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C4B02C-8DD9-B1CC-6C68-038773CDB3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0E848E-0439-2E16-5038-C3DE38447E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6A9F1E-5FFD-1F5A-170A-AA40C8010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91877-8112-445D-8EA5-6B69F04D7D25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BC8AE4-6C89-8024-6F00-46FC8B19D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4CF7FF-A746-A347-627D-AF4EE6EE4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65FC-6CE3-407B-B87E-FED955B95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256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5EF7F-E819-928D-70B8-621E7372A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04F294-D388-5CBB-BEFB-E32F0FF76B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EE3AE8-E989-D7A5-828E-05D44BCAB3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D82AD0-13B7-1C19-B7E6-8470ED78C8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8FD4C3-DE10-2F42-51C4-BA39F9A64A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BB1270-BD8C-62F5-1998-4E388EAB8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91877-8112-445D-8EA5-6B69F04D7D25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C00F90-7368-3B88-83C0-E22136834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8C693F-6795-5D76-E5F5-B6FD2D937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65FC-6CE3-407B-B87E-FED955B95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813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853A6-F1CE-90B1-C3BF-AAD46C3CA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BD4C12-C477-7621-CBB3-56EE99E4B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91877-8112-445D-8EA5-6B69F04D7D25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4EA6BB-7C65-21DA-2283-056A57D46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BD28E3-0C8F-EF58-571E-7A193E6FE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65FC-6CE3-407B-B87E-FED955B95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07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EF4CBA-9B99-7339-2D6A-876905DCF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91877-8112-445D-8EA5-6B69F04D7D25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C58DC1-9719-3CCA-8227-1B79325A4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E92830-5CC7-4E5B-2846-B2FF231D3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65FC-6CE3-407B-B87E-FED955B95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720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F840B-6BC4-641B-9527-FD2A5B99E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D9658-E5EC-AD85-EA6D-D40AE72D3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EC2332-B034-8A84-DB9A-4C98E8102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FC079-3CFC-6C08-B82F-426673681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91877-8112-445D-8EA5-6B69F04D7D25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6E88EE-C094-8BF0-5F46-98C717AE4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930F8A-4DD4-9899-0CBE-0C8E1E8EA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65FC-6CE3-407B-B87E-FED955B95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879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F312C-9464-8247-DBF5-B187D5E21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F5FD71-0550-6199-DA48-DAE85A2681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B664D-0432-61C7-A36C-81E1ADACA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D09F38-3006-EC73-BF57-35665740E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91877-8112-445D-8EA5-6B69F04D7D25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9D10A0-128F-C752-6651-20E40B4B4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EC7B55-DFB7-227E-4C18-F87F24830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65FC-6CE3-407B-B87E-FED955B95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852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4E0821-4F57-F272-AD04-0D1409454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86A3BA-E734-5B72-6153-BA1531E99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573B73-4CFF-F754-4495-37FE36FDE8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991877-8112-445D-8EA5-6B69F04D7D25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78A6D9-17CC-32B1-FF77-946837FA63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030E13-47EF-CB0D-57EA-E91F132F8B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1D65FC-6CE3-407B-B87E-FED955B95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070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tzerocalifornia.org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etzerocalifornia.org/blog/how-can-california-pay-for-wildfire-prevention-at-scal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6CD8D-141E-4162-3206-744A9E7FC9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42521"/>
            <a:ext cx="9144000" cy="2387600"/>
          </a:xfrm>
        </p:spPr>
        <p:txBody>
          <a:bodyPr>
            <a:normAutofit/>
          </a:bodyPr>
          <a:lstStyle/>
          <a:p>
            <a:r>
              <a:rPr lang="en-US" dirty="0"/>
              <a:t>Options to pay for wildfire prevention at scale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173C02-B2CE-86FD-5A47-7E204A1C4A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22196"/>
            <a:ext cx="9144000" cy="1655762"/>
          </a:xfrm>
        </p:spPr>
        <p:txBody>
          <a:bodyPr>
            <a:normAutofit/>
          </a:bodyPr>
          <a:lstStyle/>
          <a:p>
            <a:r>
              <a:rPr lang="en-US" dirty="0"/>
              <a:t>Assembly U&amp;E Committee – 03/05/2025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D2439B-0800-0474-33AF-BEAB6783FB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7384" y="153737"/>
            <a:ext cx="1899948" cy="86289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9C6CCA7-69F4-AD1D-5F97-03E59B290539}"/>
              </a:ext>
            </a:extLst>
          </p:cNvPr>
          <p:cNvSpPr txBox="1"/>
          <p:nvPr/>
        </p:nvSpPr>
        <p:spPr>
          <a:xfrm>
            <a:off x="10047384" y="971924"/>
            <a:ext cx="20265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i="1" dirty="0">
                <a:hlinkClick r:id="rId3"/>
              </a:rPr>
              <a:t>www.netzerocalifornia.org</a:t>
            </a:r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3269515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D4202-C265-487E-DAF2-2F6EC5D6A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scale of the problem?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48C91-E697-AD15-888C-F0DA349B34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9"/>
            <a:ext cx="10515600" cy="4592546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en-US" dirty="0"/>
              <a:t>California must generate at least </a:t>
            </a:r>
            <a:r>
              <a:rPr lang="en-US" b="1" dirty="0">
                <a:solidFill>
                  <a:srgbClr val="FF0000"/>
                </a:solidFill>
              </a:rPr>
              <a:t>$6-7B in new annual funding </a:t>
            </a:r>
            <a:r>
              <a:rPr lang="en-US" dirty="0"/>
              <a:t>to implement its wildfire resilience goals: 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Vegetation management: 	$3-4B/yr</a:t>
            </a:r>
          </a:p>
          <a:p>
            <a:pPr lvl="1"/>
            <a:r>
              <a:rPr lang="en-US" sz="2800" dirty="0"/>
              <a:t>Home hardening/def. space:	$3B/yr?</a:t>
            </a:r>
          </a:p>
          <a:p>
            <a:pPr lvl="1">
              <a:spcAft>
                <a:spcPts val="1600"/>
              </a:spcAft>
            </a:pPr>
            <a:r>
              <a:rPr lang="en-US" sz="2800" dirty="0"/>
              <a:t>Line undergrounding: 		$???</a:t>
            </a:r>
          </a:p>
          <a:p>
            <a:pPr>
              <a:spcAft>
                <a:spcPts val="1200"/>
              </a:spcAft>
            </a:pPr>
            <a:r>
              <a:rPr lang="en-US" b="1" u="sng" dirty="0"/>
              <a:t>IOUs</a:t>
            </a:r>
            <a:r>
              <a:rPr lang="en-US" b="1" dirty="0"/>
              <a:t>:</a:t>
            </a:r>
            <a:r>
              <a:rPr lang="en-US" dirty="0"/>
              <a:t> Responsible for some, but not all, wildfire prevention</a:t>
            </a:r>
          </a:p>
          <a:p>
            <a:r>
              <a:rPr lang="en-US" b="1" u="sng" dirty="0"/>
              <a:t>Takeaway</a:t>
            </a:r>
            <a:r>
              <a:rPr lang="en-US" b="1" dirty="0"/>
              <a:t>: </a:t>
            </a:r>
            <a:r>
              <a:rPr lang="en-US" dirty="0"/>
              <a:t>Need to find economies of scale. Must align what IOUs do spend + alternative options to achieve the goals </a:t>
            </a:r>
          </a:p>
        </p:txBody>
      </p:sp>
    </p:spTree>
    <p:extLst>
      <p:ext uri="{BB962C8B-B14F-4D97-AF65-F5344CB8AC3E}">
        <p14:creationId xmlns:p14="http://schemas.microsoft.com/office/powerpoint/2010/main" val="2039097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E2E492-F299-6E49-8CC3-34A96F5A9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>
            <a:extLst>
              <a:ext uri="{FF2B5EF4-FFF2-40B4-BE49-F238E27FC236}">
                <a16:creationId xmlns:a16="http://schemas.microsoft.com/office/drawing/2014/main" id="{225F89E8-560E-64D6-A394-AE2A1543AE35}"/>
              </a:ext>
            </a:extLst>
          </p:cNvPr>
          <p:cNvSpPr/>
          <p:nvPr/>
        </p:nvSpPr>
        <p:spPr>
          <a:xfrm>
            <a:off x="2947082" y="5558408"/>
            <a:ext cx="6018893" cy="11917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triangle" w="med" len="sm"/>
          </a:ln>
        </p:spPr>
        <p:txBody>
          <a:bodyPr/>
          <a:lstStyle/>
          <a:p>
            <a:endParaRPr lang="en-US" sz="1400">
              <a:latin typeface="Aptos (Body)"/>
            </a:endParaRPr>
          </a:p>
        </p:txBody>
      </p:sp>
      <p:sp>
        <p:nvSpPr>
          <p:cNvPr id="6" name="TextBox 10">
            <a:extLst>
              <a:ext uri="{FF2B5EF4-FFF2-40B4-BE49-F238E27FC236}">
                <a16:creationId xmlns:a16="http://schemas.microsoft.com/office/drawing/2014/main" id="{63B896C0-821B-D1A8-7230-C3D6F32C082A}"/>
              </a:ext>
            </a:extLst>
          </p:cNvPr>
          <p:cNvSpPr txBox="1"/>
          <p:nvPr/>
        </p:nvSpPr>
        <p:spPr>
          <a:xfrm>
            <a:off x="468893" y="3529952"/>
            <a:ext cx="1455076" cy="2730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>
              <a:lnSpc>
                <a:spcPts val="2109"/>
              </a:lnSpc>
              <a:defRPr sz="1500" b="1" spc="300">
                <a:solidFill>
                  <a:srgbClr val="000000"/>
                </a:solidFill>
                <a:latin typeface="+mj-lt"/>
                <a:ea typeface="Open Sans Extra Bold"/>
                <a:cs typeface="Open Sans Extra Bold"/>
              </a:defRPr>
            </a:lvl1pPr>
          </a:lstStyle>
          <a:p>
            <a:pPr algn="ctr"/>
            <a:r>
              <a:rPr lang="en-US" sz="2000" i="1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Aptos (Body)"/>
                <a:sym typeface="Open Sans Extra Bold"/>
              </a:rPr>
              <a:t>RELIABILITY</a:t>
            </a:r>
          </a:p>
        </p:txBody>
      </p:sp>
      <p:sp>
        <p:nvSpPr>
          <p:cNvPr id="7" name="TextBox 11">
            <a:extLst>
              <a:ext uri="{FF2B5EF4-FFF2-40B4-BE49-F238E27FC236}">
                <a16:creationId xmlns:a16="http://schemas.microsoft.com/office/drawing/2014/main" id="{D95035AE-0AE2-4CBD-AB52-51C483324D38}"/>
              </a:ext>
            </a:extLst>
          </p:cNvPr>
          <p:cNvSpPr txBox="1"/>
          <p:nvPr/>
        </p:nvSpPr>
        <p:spPr>
          <a:xfrm>
            <a:off x="5190613" y="6272617"/>
            <a:ext cx="1643227" cy="2730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109"/>
              </a:lnSpc>
            </a:pPr>
            <a:r>
              <a:rPr lang="en-US" sz="2000" b="1" i="1" dirty="0">
                <a:solidFill>
                  <a:schemeClr val="tx2">
                    <a:lumMod val="50000"/>
                    <a:lumOff val="50000"/>
                  </a:schemeClr>
                </a:solidFill>
                <a:latin typeface="Aptos (Body)"/>
                <a:sym typeface="Open Sans Extra Bold"/>
              </a:rPr>
              <a:t>SCALABILITY</a:t>
            </a: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id="{592E1CB1-AE2D-1582-3916-768E8B7DA256}"/>
              </a:ext>
            </a:extLst>
          </p:cNvPr>
          <p:cNvSpPr txBox="1"/>
          <p:nvPr/>
        </p:nvSpPr>
        <p:spPr>
          <a:xfrm>
            <a:off x="2998253" y="5796049"/>
            <a:ext cx="898654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89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ptos (Body)"/>
                <a:ea typeface="Open Sans"/>
                <a:cs typeface="Open Sans"/>
                <a:sym typeface="Open Sans"/>
              </a:rPr>
              <a:t>Low</a:t>
            </a: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101163D1-41FC-0EE7-2BBD-F67CCCC91D75}"/>
              </a:ext>
            </a:extLst>
          </p:cNvPr>
          <p:cNvSpPr txBox="1"/>
          <p:nvPr/>
        </p:nvSpPr>
        <p:spPr>
          <a:xfrm>
            <a:off x="5393437" y="5819176"/>
            <a:ext cx="1237580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89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ptos (Body)"/>
                <a:ea typeface="Open Sans"/>
                <a:cs typeface="Open Sans"/>
                <a:sym typeface="Open Sans"/>
              </a:rPr>
              <a:t>Medium</a:t>
            </a:r>
          </a:p>
        </p:txBody>
      </p:sp>
      <p:sp>
        <p:nvSpPr>
          <p:cNvPr id="10" name="TextBox 14">
            <a:extLst>
              <a:ext uri="{FF2B5EF4-FFF2-40B4-BE49-F238E27FC236}">
                <a16:creationId xmlns:a16="http://schemas.microsoft.com/office/drawing/2014/main" id="{B7C6955A-564E-A382-6A64-E95EAAC4BD3A}"/>
              </a:ext>
            </a:extLst>
          </p:cNvPr>
          <p:cNvSpPr txBox="1"/>
          <p:nvPr/>
        </p:nvSpPr>
        <p:spPr>
          <a:xfrm>
            <a:off x="8127547" y="5796049"/>
            <a:ext cx="851324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89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ptos (Body)"/>
                <a:ea typeface="Open Sans"/>
                <a:cs typeface="Open Sans"/>
                <a:sym typeface="Open Sans"/>
              </a:rPr>
              <a:t>High</a:t>
            </a:r>
          </a:p>
        </p:txBody>
      </p:sp>
      <p:sp>
        <p:nvSpPr>
          <p:cNvPr id="11" name="TextBox 15">
            <a:extLst>
              <a:ext uri="{FF2B5EF4-FFF2-40B4-BE49-F238E27FC236}">
                <a16:creationId xmlns:a16="http://schemas.microsoft.com/office/drawing/2014/main" id="{B8BB9743-6148-3EE5-91C6-407306FB5CAF}"/>
              </a:ext>
            </a:extLst>
          </p:cNvPr>
          <p:cNvSpPr txBox="1"/>
          <p:nvPr/>
        </p:nvSpPr>
        <p:spPr>
          <a:xfrm>
            <a:off x="2305962" y="5077161"/>
            <a:ext cx="453711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689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ptos (Body)"/>
                <a:ea typeface="Open Sans"/>
                <a:cs typeface="Open Sans"/>
                <a:sym typeface="Open Sans"/>
              </a:rPr>
              <a:t>Low</a:t>
            </a:r>
          </a:p>
        </p:txBody>
      </p:sp>
      <p:sp>
        <p:nvSpPr>
          <p:cNvPr id="12" name="TextBox 16">
            <a:extLst>
              <a:ext uri="{FF2B5EF4-FFF2-40B4-BE49-F238E27FC236}">
                <a16:creationId xmlns:a16="http://schemas.microsoft.com/office/drawing/2014/main" id="{5770D811-5478-8CBA-D8D7-57C408180728}"/>
              </a:ext>
            </a:extLst>
          </p:cNvPr>
          <p:cNvSpPr txBox="1"/>
          <p:nvPr/>
        </p:nvSpPr>
        <p:spPr>
          <a:xfrm>
            <a:off x="1975871" y="3559747"/>
            <a:ext cx="783802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689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ptos (Body)"/>
                <a:ea typeface="Open Sans"/>
                <a:cs typeface="Open Sans"/>
                <a:sym typeface="Open Sans"/>
              </a:rPr>
              <a:t>Medium</a:t>
            </a:r>
          </a:p>
        </p:txBody>
      </p:sp>
      <p:sp>
        <p:nvSpPr>
          <p:cNvPr id="13" name="TextBox 17">
            <a:extLst>
              <a:ext uri="{FF2B5EF4-FFF2-40B4-BE49-F238E27FC236}">
                <a16:creationId xmlns:a16="http://schemas.microsoft.com/office/drawing/2014/main" id="{A89C6894-FD11-FA25-F7D0-0B3DAD975442}"/>
              </a:ext>
            </a:extLst>
          </p:cNvPr>
          <p:cNvSpPr txBox="1"/>
          <p:nvPr/>
        </p:nvSpPr>
        <p:spPr>
          <a:xfrm>
            <a:off x="2336838" y="2087186"/>
            <a:ext cx="422835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689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ptos (Body)"/>
                <a:ea typeface="Open Sans"/>
                <a:cs typeface="Open Sans"/>
                <a:sym typeface="Open Sans"/>
              </a:rPr>
              <a:t>High</a:t>
            </a:r>
          </a:p>
        </p:txBody>
      </p:sp>
      <p:sp>
        <p:nvSpPr>
          <p:cNvPr id="14" name="Freeform 6">
            <a:extLst>
              <a:ext uri="{FF2B5EF4-FFF2-40B4-BE49-F238E27FC236}">
                <a16:creationId xmlns:a16="http://schemas.microsoft.com/office/drawing/2014/main" id="{B3C292E7-8D2A-F083-CF47-84CA21AB420C}"/>
              </a:ext>
            </a:extLst>
          </p:cNvPr>
          <p:cNvSpPr/>
          <p:nvPr/>
        </p:nvSpPr>
        <p:spPr>
          <a:xfrm>
            <a:off x="4824812" y="1905946"/>
            <a:ext cx="1026108" cy="3124606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60000">
                <a:srgbClr val="FFC000"/>
              </a:gs>
              <a:gs pos="100000">
                <a:srgbClr val="FF0000"/>
              </a:gs>
            </a:gsLst>
            <a:lin ang="6000000" scaled="0"/>
            <a:tileRect/>
          </a:gradFill>
          <a:ln w="9525">
            <a:solidFill>
              <a:schemeClr val="tx1"/>
            </a:solidFill>
          </a:ln>
        </p:spPr>
        <p:txBody>
          <a:bodyPr/>
          <a:lstStyle/>
          <a:p>
            <a:pPr algn="ctr"/>
            <a:endParaRPr lang="en-US" sz="1200" dirty="0">
              <a:solidFill>
                <a:schemeClr val="bg1"/>
              </a:solidFill>
              <a:latin typeface="Aptos (Body)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2B8A8EE-8C6E-67D0-EAEC-32CD254F08E3}"/>
              </a:ext>
            </a:extLst>
          </p:cNvPr>
          <p:cNvSpPr/>
          <p:nvPr/>
        </p:nvSpPr>
        <p:spPr>
          <a:xfrm>
            <a:off x="3196765" y="4433528"/>
            <a:ext cx="3178596" cy="785441"/>
          </a:xfrm>
          <a:prstGeom prst="ellipse">
            <a:avLst/>
          </a:prstGeom>
          <a:gradFill>
            <a:gsLst>
              <a:gs pos="0">
                <a:srgbClr val="FFFF00"/>
              </a:gs>
              <a:gs pos="22000">
                <a:srgbClr val="FFC000"/>
              </a:gs>
              <a:gs pos="65000">
                <a:srgbClr val="FF0000"/>
              </a:gs>
            </a:gsLst>
            <a:lin ang="6000000" scaled="0"/>
          </a:gra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u="sng" dirty="0">
              <a:latin typeface="Aptos (Body)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E423F59-3685-4422-0A15-85BE952DBE65}"/>
              </a:ext>
            </a:extLst>
          </p:cNvPr>
          <p:cNvSpPr/>
          <p:nvPr/>
        </p:nvSpPr>
        <p:spPr>
          <a:xfrm>
            <a:off x="5118093" y="3647387"/>
            <a:ext cx="1257267" cy="989935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72000">
                <a:srgbClr val="FFC000"/>
              </a:gs>
              <a:gs pos="100000">
                <a:srgbClr val="FF0000"/>
              </a:gs>
            </a:gsLst>
            <a:lin ang="8100000" scaled="1"/>
            <a:tileRect/>
          </a:gra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b="1" dirty="0">
              <a:latin typeface="Aptos (Body)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A5AC322-FD27-C02E-50CC-7D4FF446E923}"/>
              </a:ext>
            </a:extLst>
          </p:cNvPr>
          <p:cNvSpPr/>
          <p:nvPr/>
        </p:nvSpPr>
        <p:spPr>
          <a:xfrm>
            <a:off x="6721757" y="1883957"/>
            <a:ext cx="1748696" cy="1012467"/>
          </a:xfrm>
          <a:prstGeom prst="ellipse">
            <a:avLst/>
          </a:prstGeom>
          <a:gradFill>
            <a:gsLst>
              <a:gs pos="1724">
                <a:srgbClr val="48D859"/>
              </a:gs>
              <a:gs pos="50000">
                <a:srgbClr val="9EEAA7"/>
              </a:gs>
              <a:gs pos="100000">
                <a:srgbClr val="FFFF00"/>
              </a:gs>
            </a:gsLst>
            <a:lin ang="8100000" scaled="1"/>
          </a:gra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Aptos (Body)"/>
              </a:rPr>
              <a:t>Biomass economy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AEC1F9D-8319-79B1-1197-5F017C789C21}"/>
              </a:ext>
            </a:extLst>
          </p:cNvPr>
          <p:cNvSpPr txBox="1"/>
          <p:nvPr/>
        </p:nvSpPr>
        <p:spPr>
          <a:xfrm>
            <a:off x="3868773" y="4646688"/>
            <a:ext cx="19938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ptos (Body)"/>
              </a:rPr>
              <a:t>Avoided wildfire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63ABA0-7928-FB1C-AEE1-C0C59F295282}"/>
              </a:ext>
            </a:extLst>
          </p:cNvPr>
          <p:cNvSpPr txBox="1"/>
          <p:nvPr/>
        </p:nvSpPr>
        <p:spPr>
          <a:xfrm>
            <a:off x="4984433" y="3052451"/>
            <a:ext cx="7200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ptos (Body)"/>
              </a:rPr>
              <a:t>GGRF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71F2950-E2D7-6F79-6667-9918370D18CB}"/>
              </a:ext>
            </a:extLst>
          </p:cNvPr>
          <p:cNvSpPr txBox="1"/>
          <p:nvPr/>
        </p:nvSpPr>
        <p:spPr>
          <a:xfrm>
            <a:off x="5202434" y="3936703"/>
            <a:ext cx="11163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ptos (Body)"/>
              </a:rPr>
              <a:t>Insurance</a:t>
            </a:r>
          </a:p>
        </p:txBody>
      </p:sp>
      <p:sp>
        <p:nvSpPr>
          <p:cNvPr id="21" name="AutoShape 3">
            <a:extLst>
              <a:ext uri="{FF2B5EF4-FFF2-40B4-BE49-F238E27FC236}">
                <a16:creationId xmlns:a16="http://schemas.microsoft.com/office/drawing/2014/main" id="{295AE185-8299-1252-14CE-CB9D6E2FF66F}"/>
              </a:ext>
            </a:extLst>
          </p:cNvPr>
          <p:cNvSpPr/>
          <p:nvPr/>
        </p:nvSpPr>
        <p:spPr>
          <a:xfrm flipV="1">
            <a:off x="2955643" y="1732036"/>
            <a:ext cx="18307" cy="3819236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triangle" w="med" len="sm"/>
          </a:ln>
        </p:spPr>
        <p:txBody>
          <a:bodyPr/>
          <a:lstStyle/>
          <a:p>
            <a:endParaRPr lang="en-US" sz="1400">
              <a:latin typeface="Aptos (Body)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46FA973-10AB-F845-F408-B552DA093CFB}"/>
              </a:ext>
            </a:extLst>
          </p:cNvPr>
          <p:cNvSpPr/>
          <p:nvPr/>
        </p:nvSpPr>
        <p:spPr>
          <a:xfrm>
            <a:off x="5933636" y="2860480"/>
            <a:ext cx="1372900" cy="1173801"/>
          </a:xfrm>
          <a:prstGeom prst="ellipse">
            <a:avLst/>
          </a:prstGeom>
          <a:gradFill>
            <a:gsLst>
              <a:gs pos="1149">
                <a:srgbClr val="9EEAA7"/>
              </a:gs>
              <a:gs pos="37000">
                <a:srgbClr val="FFFF00"/>
              </a:gs>
              <a:gs pos="85000">
                <a:srgbClr val="FFC000"/>
              </a:gs>
            </a:gsLst>
            <a:lin ang="8100000" scaled="1"/>
          </a:gra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bg1"/>
              </a:solidFill>
              <a:latin typeface="Aptos (Body)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8405382-87E9-7297-3316-5AD36CF98FB5}"/>
              </a:ext>
            </a:extLst>
          </p:cNvPr>
          <p:cNvSpPr txBox="1"/>
          <p:nvPr/>
        </p:nvSpPr>
        <p:spPr>
          <a:xfrm>
            <a:off x="6035116" y="3059920"/>
            <a:ext cx="11699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ptos (Body)"/>
              </a:rPr>
              <a:t>VMT </a:t>
            </a:r>
            <a:br>
              <a:rPr lang="en-US" sz="1600" b="1" dirty="0">
                <a:solidFill>
                  <a:schemeClr val="bg1"/>
                </a:solidFill>
                <a:latin typeface="Aptos (Body)"/>
              </a:rPr>
            </a:br>
            <a:r>
              <a:rPr lang="en-US" sz="1600" b="1" dirty="0">
                <a:solidFill>
                  <a:schemeClr val="bg1"/>
                </a:solidFill>
                <a:latin typeface="Aptos (Body)"/>
              </a:rPr>
              <a:t>mitigation </a:t>
            </a:r>
            <a:br>
              <a:rPr lang="en-US" sz="1600" b="1" dirty="0">
                <a:solidFill>
                  <a:schemeClr val="bg1"/>
                </a:solidFill>
                <a:latin typeface="Aptos (Body)"/>
              </a:rPr>
            </a:br>
            <a:r>
              <a:rPr lang="en-US" sz="1600" b="1" dirty="0">
                <a:solidFill>
                  <a:schemeClr val="bg1"/>
                </a:solidFill>
                <a:latin typeface="Aptos (Body)"/>
              </a:rPr>
              <a:t>bank</a:t>
            </a: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7D9FB3DF-21D8-1D94-A502-BF2C01235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0418"/>
          </a:xfrm>
        </p:spPr>
        <p:txBody>
          <a:bodyPr/>
          <a:lstStyle/>
          <a:p>
            <a:r>
              <a:rPr lang="en-US" dirty="0"/>
              <a:t>Five alternative funding options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13D5D9C-05F1-91DD-BA39-A29C40DE0C5F}"/>
              </a:ext>
            </a:extLst>
          </p:cNvPr>
          <p:cNvSpPr txBox="1"/>
          <p:nvPr/>
        </p:nvSpPr>
        <p:spPr>
          <a:xfrm>
            <a:off x="9732332" y="2095289"/>
            <a:ext cx="17486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hlinkClick r:id="rId3"/>
              </a:rPr>
              <a:t>How can California pay for wildfire prevention at scale?</a:t>
            </a:r>
            <a:r>
              <a:rPr lang="en-US" sz="2000" i="1" dirty="0"/>
              <a:t> </a:t>
            </a:r>
            <a:br>
              <a:rPr lang="en-US" sz="2000" i="1" dirty="0"/>
            </a:br>
            <a:r>
              <a:rPr lang="en-US" sz="2000" i="1" dirty="0"/>
              <a:t>(Feb 2025)</a:t>
            </a:r>
          </a:p>
        </p:txBody>
      </p:sp>
    </p:spTree>
    <p:extLst>
      <p:ext uri="{BB962C8B-B14F-4D97-AF65-F5344CB8AC3E}">
        <p14:creationId xmlns:p14="http://schemas.microsoft.com/office/powerpoint/2010/main" val="279269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C9AC0A-185C-421E-0062-15DBE9C64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Box 43">
            <a:extLst>
              <a:ext uri="{FF2B5EF4-FFF2-40B4-BE49-F238E27FC236}">
                <a16:creationId xmlns:a16="http://schemas.microsoft.com/office/drawing/2014/main" id="{E7B4BF3B-2E25-0597-BFC0-1C697FE71BF4}"/>
              </a:ext>
            </a:extLst>
          </p:cNvPr>
          <p:cNvSpPr txBox="1"/>
          <p:nvPr/>
        </p:nvSpPr>
        <p:spPr>
          <a:xfrm>
            <a:off x="9757593" y="2215697"/>
            <a:ext cx="196551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u="sng" dirty="0"/>
              <a:t>Note</a:t>
            </a:r>
            <a:r>
              <a:rPr lang="en-US" sz="2000" i="1" dirty="0"/>
              <a:t>: each option can be catalyzed with policy changes only, i.e. no upfront funding needed</a:t>
            </a: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E2E41AB7-02DF-CEA0-C146-5BB8EA820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0418"/>
          </a:xfrm>
        </p:spPr>
        <p:txBody>
          <a:bodyPr/>
          <a:lstStyle/>
          <a:p>
            <a:r>
              <a:rPr lang="en-US" dirty="0"/>
              <a:t>Five alternative funding options</a:t>
            </a:r>
          </a:p>
        </p:txBody>
      </p:sp>
      <p:sp>
        <p:nvSpPr>
          <p:cNvPr id="25" name="AutoShape 3">
            <a:extLst>
              <a:ext uri="{FF2B5EF4-FFF2-40B4-BE49-F238E27FC236}">
                <a16:creationId xmlns:a16="http://schemas.microsoft.com/office/drawing/2014/main" id="{033BDDD5-B761-CE2C-092D-94B194136E0C}"/>
              </a:ext>
            </a:extLst>
          </p:cNvPr>
          <p:cNvSpPr/>
          <p:nvPr/>
        </p:nvSpPr>
        <p:spPr>
          <a:xfrm>
            <a:off x="2947082" y="5558408"/>
            <a:ext cx="6018893" cy="11917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triangle" w="med" len="sm"/>
          </a:ln>
        </p:spPr>
        <p:txBody>
          <a:bodyPr/>
          <a:lstStyle/>
          <a:p>
            <a:endParaRPr lang="en-US" sz="1400">
              <a:latin typeface="Aptos (Body)"/>
            </a:endParaRPr>
          </a:p>
        </p:txBody>
      </p:sp>
      <p:sp>
        <p:nvSpPr>
          <p:cNvPr id="26" name="TextBox 10">
            <a:extLst>
              <a:ext uri="{FF2B5EF4-FFF2-40B4-BE49-F238E27FC236}">
                <a16:creationId xmlns:a16="http://schemas.microsoft.com/office/drawing/2014/main" id="{D44149C3-EF7D-17DF-35D8-1A4F2B93568B}"/>
              </a:ext>
            </a:extLst>
          </p:cNvPr>
          <p:cNvSpPr txBox="1"/>
          <p:nvPr/>
        </p:nvSpPr>
        <p:spPr>
          <a:xfrm>
            <a:off x="468893" y="3529952"/>
            <a:ext cx="1455076" cy="2730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>
              <a:lnSpc>
                <a:spcPts val="2109"/>
              </a:lnSpc>
              <a:defRPr sz="1500" b="1" spc="300">
                <a:solidFill>
                  <a:srgbClr val="000000"/>
                </a:solidFill>
                <a:latin typeface="+mj-lt"/>
                <a:ea typeface="Open Sans Extra Bold"/>
                <a:cs typeface="Open Sans Extra Bold"/>
              </a:defRPr>
            </a:lvl1pPr>
          </a:lstStyle>
          <a:p>
            <a:pPr algn="ctr"/>
            <a:r>
              <a:rPr lang="en-US" sz="2000" i="1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Aptos (Body)"/>
                <a:sym typeface="Open Sans Extra Bold"/>
              </a:rPr>
              <a:t>RELIABILITY</a:t>
            </a:r>
          </a:p>
        </p:txBody>
      </p:sp>
      <p:sp>
        <p:nvSpPr>
          <p:cNvPr id="27" name="TextBox 11">
            <a:extLst>
              <a:ext uri="{FF2B5EF4-FFF2-40B4-BE49-F238E27FC236}">
                <a16:creationId xmlns:a16="http://schemas.microsoft.com/office/drawing/2014/main" id="{886B9FF0-6825-CA22-0333-D66A7C716D6B}"/>
              </a:ext>
            </a:extLst>
          </p:cNvPr>
          <p:cNvSpPr txBox="1"/>
          <p:nvPr/>
        </p:nvSpPr>
        <p:spPr>
          <a:xfrm>
            <a:off x="5190613" y="6272617"/>
            <a:ext cx="1643227" cy="2730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109"/>
              </a:lnSpc>
            </a:pPr>
            <a:r>
              <a:rPr lang="en-US" sz="2000" b="1" i="1" dirty="0">
                <a:solidFill>
                  <a:schemeClr val="tx2">
                    <a:lumMod val="50000"/>
                    <a:lumOff val="50000"/>
                  </a:schemeClr>
                </a:solidFill>
                <a:latin typeface="Aptos (Body)"/>
                <a:sym typeface="Open Sans Extra Bold"/>
              </a:rPr>
              <a:t>SCALABILITY</a:t>
            </a:r>
          </a:p>
        </p:txBody>
      </p:sp>
      <p:sp>
        <p:nvSpPr>
          <p:cNvPr id="28" name="TextBox 12">
            <a:extLst>
              <a:ext uri="{FF2B5EF4-FFF2-40B4-BE49-F238E27FC236}">
                <a16:creationId xmlns:a16="http://schemas.microsoft.com/office/drawing/2014/main" id="{A2828CCD-3A64-2F76-2BC6-D43FF1E45C05}"/>
              </a:ext>
            </a:extLst>
          </p:cNvPr>
          <p:cNvSpPr txBox="1"/>
          <p:nvPr/>
        </p:nvSpPr>
        <p:spPr>
          <a:xfrm>
            <a:off x="2998253" y="5796049"/>
            <a:ext cx="898654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89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ptos (Body)"/>
                <a:ea typeface="Open Sans"/>
                <a:cs typeface="Open Sans"/>
                <a:sym typeface="Open Sans"/>
              </a:rPr>
              <a:t>Low</a:t>
            </a:r>
          </a:p>
        </p:txBody>
      </p:sp>
      <p:sp>
        <p:nvSpPr>
          <p:cNvPr id="29" name="TextBox 13">
            <a:extLst>
              <a:ext uri="{FF2B5EF4-FFF2-40B4-BE49-F238E27FC236}">
                <a16:creationId xmlns:a16="http://schemas.microsoft.com/office/drawing/2014/main" id="{885FB6EF-8408-0F0D-5E85-5AC565296331}"/>
              </a:ext>
            </a:extLst>
          </p:cNvPr>
          <p:cNvSpPr txBox="1"/>
          <p:nvPr/>
        </p:nvSpPr>
        <p:spPr>
          <a:xfrm>
            <a:off x="5393437" y="5819176"/>
            <a:ext cx="1237580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89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ptos (Body)"/>
                <a:ea typeface="Open Sans"/>
                <a:cs typeface="Open Sans"/>
                <a:sym typeface="Open Sans"/>
              </a:rPr>
              <a:t>Medium</a:t>
            </a:r>
          </a:p>
        </p:txBody>
      </p:sp>
      <p:sp>
        <p:nvSpPr>
          <p:cNvPr id="30" name="TextBox 14">
            <a:extLst>
              <a:ext uri="{FF2B5EF4-FFF2-40B4-BE49-F238E27FC236}">
                <a16:creationId xmlns:a16="http://schemas.microsoft.com/office/drawing/2014/main" id="{2B91D4F4-D708-D41C-EAF6-55664EF5422F}"/>
              </a:ext>
            </a:extLst>
          </p:cNvPr>
          <p:cNvSpPr txBox="1"/>
          <p:nvPr/>
        </p:nvSpPr>
        <p:spPr>
          <a:xfrm>
            <a:off x="8127547" y="5796049"/>
            <a:ext cx="851324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89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ptos (Body)"/>
                <a:ea typeface="Open Sans"/>
                <a:cs typeface="Open Sans"/>
                <a:sym typeface="Open Sans"/>
              </a:rPr>
              <a:t>High</a:t>
            </a:r>
          </a:p>
        </p:txBody>
      </p:sp>
      <p:sp>
        <p:nvSpPr>
          <p:cNvPr id="31" name="TextBox 15">
            <a:extLst>
              <a:ext uri="{FF2B5EF4-FFF2-40B4-BE49-F238E27FC236}">
                <a16:creationId xmlns:a16="http://schemas.microsoft.com/office/drawing/2014/main" id="{C310A5A7-110E-A796-F953-2D92B4F31EB6}"/>
              </a:ext>
            </a:extLst>
          </p:cNvPr>
          <p:cNvSpPr txBox="1"/>
          <p:nvPr/>
        </p:nvSpPr>
        <p:spPr>
          <a:xfrm>
            <a:off x="2305962" y="5077161"/>
            <a:ext cx="453711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689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ptos (Body)"/>
                <a:ea typeface="Open Sans"/>
                <a:cs typeface="Open Sans"/>
                <a:sym typeface="Open Sans"/>
              </a:rPr>
              <a:t>Low</a:t>
            </a:r>
          </a:p>
        </p:txBody>
      </p:sp>
      <p:sp>
        <p:nvSpPr>
          <p:cNvPr id="32" name="TextBox 16">
            <a:extLst>
              <a:ext uri="{FF2B5EF4-FFF2-40B4-BE49-F238E27FC236}">
                <a16:creationId xmlns:a16="http://schemas.microsoft.com/office/drawing/2014/main" id="{B6325878-8F48-B39E-14BA-F4C4272A6D55}"/>
              </a:ext>
            </a:extLst>
          </p:cNvPr>
          <p:cNvSpPr txBox="1"/>
          <p:nvPr/>
        </p:nvSpPr>
        <p:spPr>
          <a:xfrm>
            <a:off x="1975871" y="3559747"/>
            <a:ext cx="783802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689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ptos (Body)"/>
                <a:ea typeface="Open Sans"/>
                <a:cs typeface="Open Sans"/>
                <a:sym typeface="Open Sans"/>
              </a:rPr>
              <a:t>Medium</a:t>
            </a:r>
          </a:p>
        </p:txBody>
      </p:sp>
      <p:sp>
        <p:nvSpPr>
          <p:cNvPr id="33" name="TextBox 17">
            <a:extLst>
              <a:ext uri="{FF2B5EF4-FFF2-40B4-BE49-F238E27FC236}">
                <a16:creationId xmlns:a16="http://schemas.microsoft.com/office/drawing/2014/main" id="{5B1B5737-8D49-4D6A-6A72-8BE893A1F130}"/>
              </a:ext>
            </a:extLst>
          </p:cNvPr>
          <p:cNvSpPr txBox="1"/>
          <p:nvPr/>
        </p:nvSpPr>
        <p:spPr>
          <a:xfrm>
            <a:off x="2336838" y="2087186"/>
            <a:ext cx="422835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1689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ptos (Body)"/>
                <a:ea typeface="Open Sans"/>
                <a:cs typeface="Open Sans"/>
                <a:sym typeface="Open Sans"/>
              </a:rPr>
              <a:t>High</a:t>
            </a:r>
          </a:p>
        </p:txBody>
      </p:sp>
      <p:sp>
        <p:nvSpPr>
          <p:cNvPr id="34" name="Freeform 6">
            <a:extLst>
              <a:ext uri="{FF2B5EF4-FFF2-40B4-BE49-F238E27FC236}">
                <a16:creationId xmlns:a16="http://schemas.microsoft.com/office/drawing/2014/main" id="{DA440E90-1FFB-B19D-5D47-CD25F54FD86F}"/>
              </a:ext>
            </a:extLst>
          </p:cNvPr>
          <p:cNvSpPr/>
          <p:nvPr/>
        </p:nvSpPr>
        <p:spPr>
          <a:xfrm>
            <a:off x="4824812" y="1905946"/>
            <a:ext cx="1026108" cy="3124606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60000">
                <a:srgbClr val="FFC000"/>
              </a:gs>
              <a:gs pos="100000">
                <a:srgbClr val="FF0000"/>
              </a:gs>
            </a:gsLst>
            <a:lin ang="6000000" scaled="0"/>
            <a:tileRect/>
          </a:gradFill>
          <a:ln w="9525">
            <a:solidFill>
              <a:schemeClr val="tx1"/>
            </a:solidFill>
          </a:ln>
        </p:spPr>
        <p:txBody>
          <a:bodyPr/>
          <a:lstStyle/>
          <a:p>
            <a:pPr algn="ctr"/>
            <a:endParaRPr lang="en-US" sz="1200" dirty="0">
              <a:solidFill>
                <a:schemeClr val="bg1"/>
              </a:solidFill>
              <a:latin typeface="Aptos (Body)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08AEF04-5634-4C52-B530-F06CEAE17E7A}"/>
              </a:ext>
            </a:extLst>
          </p:cNvPr>
          <p:cNvSpPr/>
          <p:nvPr/>
        </p:nvSpPr>
        <p:spPr>
          <a:xfrm>
            <a:off x="3196765" y="4433528"/>
            <a:ext cx="3178596" cy="785441"/>
          </a:xfrm>
          <a:prstGeom prst="ellipse">
            <a:avLst/>
          </a:prstGeom>
          <a:gradFill>
            <a:gsLst>
              <a:gs pos="0">
                <a:srgbClr val="FFFF00">
                  <a:alpha val="20000"/>
                </a:srgbClr>
              </a:gs>
              <a:gs pos="22000">
                <a:srgbClr val="FFC000">
                  <a:alpha val="20000"/>
                </a:srgbClr>
              </a:gs>
              <a:gs pos="65000">
                <a:srgbClr val="FF0000">
                  <a:alpha val="20000"/>
                </a:srgbClr>
              </a:gs>
            </a:gsLst>
            <a:lin ang="6000000" scaled="0"/>
          </a:gra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u="sng" dirty="0">
              <a:latin typeface="Aptos (Body)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B3DEF48-712A-0A9C-8CCD-B053E8CD5AEA}"/>
              </a:ext>
            </a:extLst>
          </p:cNvPr>
          <p:cNvSpPr/>
          <p:nvPr/>
        </p:nvSpPr>
        <p:spPr>
          <a:xfrm>
            <a:off x="5118093" y="3647387"/>
            <a:ext cx="1257267" cy="989935"/>
          </a:xfrm>
          <a:prstGeom prst="ellipse">
            <a:avLst/>
          </a:prstGeom>
          <a:gradFill flip="none" rotWithShape="1">
            <a:gsLst>
              <a:gs pos="0">
                <a:srgbClr val="FFFF00">
                  <a:alpha val="20000"/>
                </a:srgbClr>
              </a:gs>
              <a:gs pos="72000">
                <a:srgbClr val="FFC000">
                  <a:alpha val="20000"/>
                </a:srgbClr>
              </a:gs>
              <a:gs pos="100000">
                <a:srgbClr val="FF0000">
                  <a:alpha val="20000"/>
                </a:srgbClr>
              </a:gs>
            </a:gsLst>
            <a:lin ang="8100000" scaled="1"/>
            <a:tileRect/>
          </a:gra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b="1" dirty="0">
              <a:latin typeface="Aptos (Body)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5EDB3645-5C20-8F64-1813-1BC7B2F36F84}"/>
              </a:ext>
            </a:extLst>
          </p:cNvPr>
          <p:cNvSpPr/>
          <p:nvPr/>
        </p:nvSpPr>
        <p:spPr>
          <a:xfrm>
            <a:off x="6721757" y="1883957"/>
            <a:ext cx="1748696" cy="1012467"/>
          </a:xfrm>
          <a:prstGeom prst="ellipse">
            <a:avLst/>
          </a:prstGeom>
          <a:gradFill>
            <a:gsLst>
              <a:gs pos="1724">
                <a:srgbClr val="48D859"/>
              </a:gs>
              <a:gs pos="50000">
                <a:srgbClr val="9EEAA7"/>
              </a:gs>
              <a:gs pos="100000">
                <a:srgbClr val="FFFF00"/>
              </a:gs>
            </a:gsLst>
            <a:lin ang="8100000" scaled="1"/>
          </a:gra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Aptos (Body)"/>
              </a:rPr>
              <a:t>Biomass economy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5322347-3BB2-B32E-AAA8-244180CCB3DD}"/>
              </a:ext>
            </a:extLst>
          </p:cNvPr>
          <p:cNvSpPr txBox="1"/>
          <p:nvPr/>
        </p:nvSpPr>
        <p:spPr>
          <a:xfrm>
            <a:off x="4984433" y="3052451"/>
            <a:ext cx="7200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ptos (Body)"/>
              </a:rPr>
              <a:t>GGRF</a:t>
            </a:r>
          </a:p>
        </p:txBody>
      </p:sp>
      <p:sp>
        <p:nvSpPr>
          <p:cNvPr id="41" name="AutoShape 3">
            <a:extLst>
              <a:ext uri="{FF2B5EF4-FFF2-40B4-BE49-F238E27FC236}">
                <a16:creationId xmlns:a16="http://schemas.microsoft.com/office/drawing/2014/main" id="{24EC0DE2-1D80-9367-F417-5D2DA7D75F77}"/>
              </a:ext>
            </a:extLst>
          </p:cNvPr>
          <p:cNvSpPr/>
          <p:nvPr/>
        </p:nvSpPr>
        <p:spPr>
          <a:xfrm flipV="1">
            <a:off x="2955643" y="1732036"/>
            <a:ext cx="18307" cy="3819236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triangle" w="med" len="sm"/>
          </a:ln>
        </p:spPr>
        <p:txBody>
          <a:bodyPr/>
          <a:lstStyle/>
          <a:p>
            <a:endParaRPr lang="en-US" sz="1400">
              <a:latin typeface="Aptos (Body)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D881479F-F0E2-7810-242E-2C0CAB175DA3}"/>
              </a:ext>
            </a:extLst>
          </p:cNvPr>
          <p:cNvSpPr/>
          <p:nvPr/>
        </p:nvSpPr>
        <p:spPr>
          <a:xfrm>
            <a:off x="5933636" y="2860480"/>
            <a:ext cx="1372900" cy="1173801"/>
          </a:xfrm>
          <a:prstGeom prst="ellipse">
            <a:avLst/>
          </a:prstGeom>
          <a:gradFill>
            <a:gsLst>
              <a:gs pos="1149">
                <a:srgbClr val="9EEAA7"/>
              </a:gs>
              <a:gs pos="37000">
                <a:srgbClr val="FFFF00"/>
              </a:gs>
              <a:gs pos="85000">
                <a:srgbClr val="FFC000"/>
              </a:gs>
            </a:gsLst>
            <a:lin ang="8100000" scaled="1"/>
          </a:gra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bg1"/>
              </a:solidFill>
              <a:latin typeface="Aptos (Body)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5C825E1-896A-9AC8-18CA-B6F43DB71745}"/>
              </a:ext>
            </a:extLst>
          </p:cNvPr>
          <p:cNvSpPr txBox="1"/>
          <p:nvPr/>
        </p:nvSpPr>
        <p:spPr>
          <a:xfrm>
            <a:off x="6035116" y="3059920"/>
            <a:ext cx="11699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ptos (Body)"/>
              </a:rPr>
              <a:t>VMT </a:t>
            </a:r>
            <a:br>
              <a:rPr lang="en-US" sz="1600" b="1" dirty="0">
                <a:solidFill>
                  <a:schemeClr val="bg1"/>
                </a:solidFill>
                <a:latin typeface="Aptos (Body)"/>
              </a:rPr>
            </a:br>
            <a:r>
              <a:rPr lang="en-US" sz="1600" b="1" dirty="0">
                <a:solidFill>
                  <a:schemeClr val="bg1"/>
                </a:solidFill>
                <a:latin typeface="Aptos (Body)"/>
              </a:rPr>
              <a:t>mitigation </a:t>
            </a:r>
            <a:br>
              <a:rPr lang="en-US" sz="1600" b="1" dirty="0">
                <a:solidFill>
                  <a:schemeClr val="bg1"/>
                </a:solidFill>
                <a:latin typeface="Aptos (Body)"/>
              </a:rPr>
            </a:br>
            <a:r>
              <a:rPr lang="en-US" sz="1600" b="1" dirty="0">
                <a:solidFill>
                  <a:schemeClr val="bg1"/>
                </a:solidFill>
                <a:latin typeface="Aptos (Body)"/>
              </a:rPr>
              <a:t>bank</a:t>
            </a:r>
          </a:p>
        </p:txBody>
      </p:sp>
    </p:spTree>
    <p:extLst>
      <p:ext uri="{BB962C8B-B14F-4D97-AF65-F5344CB8AC3E}">
        <p14:creationId xmlns:p14="http://schemas.microsoft.com/office/powerpoint/2010/main" val="4203822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472369-7795-734A-B441-0471E0D19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FB15B-81F0-EB57-9DA9-669F93E82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42224"/>
            <a:ext cx="7336809" cy="1325563"/>
          </a:xfrm>
        </p:spPr>
        <p:txBody>
          <a:bodyPr/>
          <a:lstStyle/>
          <a:p>
            <a:r>
              <a:rPr lang="en-US" dirty="0"/>
              <a:t>Greenhouse Gas Reduction Fund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ADC55-541B-F9E7-2A92-8058C6D8A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8012"/>
            <a:ext cx="10515600" cy="3274220"/>
          </a:xfrm>
        </p:spPr>
        <p:txBody>
          <a:bodyPr>
            <a:normAutofit/>
          </a:bodyPr>
          <a:lstStyle/>
          <a:p>
            <a:r>
              <a:rPr lang="en-US" dirty="0"/>
              <a:t>Total funding pool:</a:t>
            </a:r>
            <a:r>
              <a:rPr lang="en-US" b="1" dirty="0"/>
              <a:t> </a:t>
            </a:r>
            <a:r>
              <a:rPr lang="en-US" b="1" dirty="0">
                <a:solidFill>
                  <a:srgbClr val="FF0000"/>
                </a:solidFill>
              </a:rPr>
              <a:t>$4-5B per year:</a:t>
            </a:r>
          </a:p>
          <a:p>
            <a:pPr lvl="1"/>
            <a:r>
              <a:rPr lang="en-US" sz="2800" dirty="0"/>
              <a:t>65% continuous to primarily HSR, Affordable Housing, Transit</a:t>
            </a:r>
            <a:endParaRPr lang="en-US" sz="2400" dirty="0"/>
          </a:p>
          <a:p>
            <a:pPr lvl="1">
              <a:spcAft>
                <a:spcPts val="1200"/>
              </a:spcAft>
            </a:pPr>
            <a:r>
              <a:rPr lang="en-US" sz="2800" dirty="0"/>
              <a:t>35% discretionary to a variety of programs</a:t>
            </a:r>
          </a:p>
          <a:p>
            <a:pPr>
              <a:lnSpc>
                <a:spcPct val="105000"/>
              </a:lnSpc>
              <a:spcAft>
                <a:spcPts val="1200"/>
              </a:spcAft>
            </a:pPr>
            <a:r>
              <a:rPr lang="en-US" b="1" u="sng" dirty="0"/>
              <a:t>Opportunity</a:t>
            </a:r>
            <a:r>
              <a:rPr lang="en-US" b="1" dirty="0"/>
              <a:t>:</a:t>
            </a:r>
            <a:r>
              <a:rPr lang="en-US" dirty="0"/>
              <a:t> Expanding the continuous appropriation from GGRF for wildfire prevention (currently $200M/year to 2028-29, ~4-5% of total) could provide a moderate, but reliable, base of funding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525F4B-11DB-115A-77A4-25CF8E7880A4}"/>
              </a:ext>
            </a:extLst>
          </p:cNvPr>
          <p:cNvSpPr txBox="1"/>
          <p:nvPr/>
        </p:nvSpPr>
        <p:spPr>
          <a:xfrm>
            <a:off x="7947188" y="689483"/>
            <a:ext cx="1267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Short-term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F03F2AD-79AA-AD98-F1CD-F8B673250A38}"/>
              </a:ext>
            </a:extLst>
          </p:cNvPr>
          <p:cNvSpPr txBox="1"/>
          <p:nvPr/>
        </p:nvSpPr>
        <p:spPr>
          <a:xfrm>
            <a:off x="7947188" y="1241933"/>
            <a:ext cx="1214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Long-term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32A4B13-2704-2C85-2059-307050284A75}"/>
              </a:ext>
            </a:extLst>
          </p:cNvPr>
          <p:cNvSpPr/>
          <p:nvPr/>
        </p:nvSpPr>
        <p:spPr>
          <a:xfrm>
            <a:off x="7513935" y="750507"/>
            <a:ext cx="212522" cy="23825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Wingdings 2" panose="05020102010507070707" pitchFamily="18" charset="2"/>
              </a:rPr>
              <a:t>P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E01F7A9-A991-05AE-43EC-5509B4F17000}"/>
              </a:ext>
            </a:extLst>
          </p:cNvPr>
          <p:cNvSpPr/>
          <p:nvPr/>
        </p:nvSpPr>
        <p:spPr>
          <a:xfrm>
            <a:off x="7513935" y="1307469"/>
            <a:ext cx="212522" cy="23825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620F5E2-E229-0AE2-9565-0323526DE023}"/>
              </a:ext>
            </a:extLst>
          </p:cNvPr>
          <p:cNvSpPr txBox="1"/>
          <p:nvPr/>
        </p:nvSpPr>
        <p:spPr>
          <a:xfrm>
            <a:off x="10041386" y="330428"/>
            <a:ext cx="1237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Veg. </a:t>
            </a:r>
            <a:r>
              <a:rPr lang="en-US" dirty="0" err="1"/>
              <a:t>mgmt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040A44B-7FA4-1651-99BE-331DE08B0E20}"/>
              </a:ext>
            </a:extLst>
          </p:cNvPr>
          <p:cNvSpPr txBox="1"/>
          <p:nvPr/>
        </p:nvSpPr>
        <p:spPr>
          <a:xfrm>
            <a:off x="10041386" y="750507"/>
            <a:ext cx="14878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Community hardening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DF434B1-5FDC-4D4C-5BAD-AA439BA98055}"/>
              </a:ext>
            </a:extLst>
          </p:cNvPr>
          <p:cNvSpPr/>
          <p:nvPr/>
        </p:nvSpPr>
        <p:spPr>
          <a:xfrm>
            <a:off x="9608133" y="391452"/>
            <a:ext cx="212522" cy="23825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Wingdings 2" panose="05020102010507070707" pitchFamily="18" charset="2"/>
              </a:rPr>
              <a:t>P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51EC827-C549-6451-0B41-19722A605C34}"/>
              </a:ext>
            </a:extLst>
          </p:cNvPr>
          <p:cNvSpPr txBox="1"/>
          <p:nvPr/>
        </p:nvSpPr>
        <p:spPr>
          <a:xfrm>
            <a:off x="10041386" y="1486230"/>
            <a:ext cx="1818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Line </a:t>
            </a:r>
            <a:r>
              <a:rPr lang="en-US" dirty="0" err="1"/>
              <a:t>u’grounding</a:t>
            </a:r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3722869-E2D0-C81B-0C22-4CA593B275FF}"/>
              </a:ext>
            </a:extLst>
          </p:cNvPr>
          <p:cNvSpPr/>
          <p:nvPr/>
        </p:nvSpPr>
        <p:spPr>
          <a:xfrm>
            <a:off x="9608133" y="939685"/>
            <a:ext cx="212522" cy="23825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Wingdings 2" panose="05020102010507070707" pitchFamily="18" charset="2"/>
              </a:rPr>
              <a:t>P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564A80D-9DEB-6370-2378-CE0E4802F936}"/>
              </a:ext>
            </a:extLst>
          </p:cNvPr>
          <p:cNvSpPr/>
          <p:nvPr/>
        </p:nvSpPr>
        <p:spPr>
          <a:xfrm>
            <a:off x="9607012" y="1557317"/>
            <a:ext cx="212522" cy="23825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  <a:latin typeface="Wingdings 2" panose="050201020105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24531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40E8D1-E193-0E38-9341-25448F18C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683B8-9E33-3AEB-2EE9-CAF0220C4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28219"/>
            <a:ext cx="6435436" cy="1325563"/>
          </a:xfrm>
        </p:spPr>
        <p:txBody>
          <a:bodyPr/>
          <a:lstStyle/>
          <a:p>
            <a:r>
              <a:rPr lang="en-US" dirty="0"/>
              <a:t>Vehicle Miles Traveled (“VMT”) mitigation banks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8AE811-2D0F-B05F-E9C0-430EBCF95B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18052"/>
            <a:ext cx="10515600" cy="3613151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Land-use concept that could feasibly generate</a:t>
            </a:r>
            <a:r>
              <a:rPr lang="en-US" b="1" dirty="0">
                <a:solidFill>
                  <a:srgbClr val="FF0000"/>
                </a:solidFill>
              </a:rPr>
              <a:t> $500M – $1B+</a:t>
            </a:r>
            <a:r>
              <a:rPr lang="en-US" dirty="0"/>
              <a:t> for defensible space in the wildland-urban interface</a:t>
            </a:r>
          </a:p>
          <a:p>
            <a:pPr>
              <a:spcAft>
                <a:spcPts val="1200"/>
              </a:spcAft>
            </a:pPr>
            <a:r>
              <a:rPr lang="en-US" b="1" u="sng" dirty="0"/>
              <a:t>How it works</a:t>
            </a:r>
            <a:r>
              <a:rPr lang="en-US" dirty="0"/>
              <a:t>: Open space on urban peripheries that is retired from residential development is credited for “avoided VMT”</a:t>
            </a:r>
          </a:p>
          <a:p>
            <a:r>
              <a:rPr lang="en-US" b="1" u="sng" dirty="0"/>
              <a:t>Key needs</a:t>
            </a:r>
            <a:r>
              <a:rPr lang="en-US" dirty="0"/>
              <a:t>: Require that land-use development projects must meet a net-zero greenhouse gas standard under CEQA, consistent with AB 1279 (Muratsuchi) and 2022 Scoping Plan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2B91299-BAC6-EB39-DC31-118BF89B1B0C}"/>
              </a:ext>
            </a:extLst>
          </p:cNvPr>
          <p:cNvSpPr txBox="1"/>
          <p:nvPr/>
        </p:nvSpPr>
        <p:spPr>
          <a:xfrm>
            <a:off x="7947188" y="689483"/>
            <a:ext cx="1267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Short-term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2F1BA55-2D52-EA14-C4B7-9BE83DB8BFBE}"/>
              </a:ext>
            </a:extLst>
          </p:cNvPr>
          <p:cNvSpPr txBox="1"/>
          <p:nvPr/>
        </p:nvSpPr>
        <p:spPr>
          <a:xfrm>
            <a:off x="7947188" y="1241933"/>
            <a:ext cx="1214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Long-term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4B0DEE7-730C-E6E0-5275-48F92E9BBE05}"/>
              </a:ext>
            </a:extLst>
          </p:cNvPr>
          <p:cNvSpPr/>
          <p:nvPr/>
        </p:nvSpPr>
        <p:spPr>
          <a:xfrm>
            <a:off x="7513935" y="750507"/>
            <a:ext cx="212522" cy="23825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  <a:latin typeface="Wingdings 2" panose="05020102010507070707" pitchFamily="18" charset="2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1F105B9-5DAE-EED7-F1F9-71FEC4028447}"/>
              </a:ext>
            </a:extLst>
          </p:cNvPr>
          <p:cNvSpPr/>
          <p:nvPr/>
        </p:nvSpPr>
        <p:spPr>
          <a:xfrm>
            <a:off x="7513935" y="1307469"/>
            <a:ext cx="212522" cy="23825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Wingdings 2" panose="05020102010507070707" pitchFamily="18" charset="2"/>
              </a:rPr>
              <a:t>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CED9DD1-BDC4-12E4-6EE2-876133CB3C47}"/>
              </a:ext>
            </a:extLst>
          </p:cNvPr>
          <p:cNvSpPr txBox="1"/>
          <p:nvPr/>
        </p:nvSpPr>
        <p:spPr>
          <a:xfrm>
            <a:off x="10041386" y="330428"/>
            <a:ext cx="1237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Veg. </a:t>
            </a:r>
            <a:r>
              <a:rPr lang="en-US" dirty="0" err="1"/>
              <a:t>mgmt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A6409EE-74AF-5DB0-D985-997F043492F3}"/>
              </a:ext>
            </a:extLst>
          </p:cNvPr>
          <p:cNvSpPr txBox="1"/>
          <p:nvPr/>
        </p:nvSpPr>
        <p:spPr>
          <a:xfrm>
            <a:off x="10041386" y="750507"/>
            <a:ext cx="14878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Community hardening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9C42AA9-F345-1C63-4B52-370487C4F87B}"/>
              </a:ext>
            </a:extLst>
          </p:cNvPr>
          <p:cNvSpPr/>
          <p:nvPr/>
        </p:nvSpPr>
        <p:spPr>
          <a:xfrm>
            <a:off x="9608133" y="391452"/>
            <a:ext cx="212522" cy="23825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  <a:latin typeface="Wingdings 2" panose="05020102010507070707" pitchFamily="18" charset="2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8F3D6DC-AFA7-D2B5-F416-18757CCFB1AD}"/>
              </a:ext>
            </a:extLst>
          </p:cNvPr>
          <p:cNvSpPr txBox="1"/>
          <p:nvPr/>
        </p:nvSpPr>
        <p:spPr>
          <a:xfrm>
            <a:off x="10041386" y="1486230"/>
            <a:ext cx="1818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Line </a:t>
            </a:r>
            <a:r>
              <a:rPr lang="en-US" dirty="0" err="1"/>
              <a:t>u’grounding</a:t>
            </a:r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F3AD7E5-E29C-79C0-149A-536695960F20}"/>
              </a:ext>
            </a:extLst>
          </p:cNvPr>
          <p:cNvSpPr/>
          <p:nvPr/>
        </p:nvSpPr>
        <p:spPr>
          <a:xfrm>
            <a:off x="9608133" y="939685"/>
            <a:ext cx="212522" cy="23825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Wingdings 2" panose="05020102010507070707" pitchFamily="18" charset="2"/>
              </a:rPr>
              <a:t>P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CB53E27-8902-0C2A-3730-7D0969263BD5}"/>
              </a:ext>
            </a:extLst>
          </p:cNvPr>
          <p:cNvSpPr/>
          <p:nvPr/>
        </p:nvSpPr>
        <p:spPr>
          <a:xfrm>
            <a:off x="9607012" y="1557317"/>
            <a:ext cx="212522" cy="23825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  <a:latin typeface="Wingdings 2" panose="050201020105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421332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C769C5-0570-4FB3-067F-ACA91D0D6A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3FF85-4857-1AD6-3EBB-9467C39E4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4364"/>
            <a:ext cx="9320213" cy="1325563"/>
          </a:xfrm>
        </p:spPr>
        <p:txBody>
          <a:bodyPr/>
          <a:lstStyle/>
          <a:p>
            <a:r>
              <a:rPr lang="en-US" dirty="0"/>
              <a:t>New biomass economy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3CBC0-2EC8-74AE-636A-8D828FA071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76487"/>
            <a:ext cx="10515600" cy="3613151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Establishing an advanced circular economy could generate </a:t>
            </a:r>
            <a:r>
              <a:rPr lang="en-US" b="1" dirty="0">
                <a:solidFill>
                  <a:srgbClr val="FF0000"/>
                </a:solidFill>
              </a:rPr>
              <a:t>$3-4B per year </a:t>
            </a:r>
            <a:r>
              <a:rPr lang="en-US" dirty="0"/>
              <a:t>for forest treatments – </a:t>
            </a:r>
            <a:r>
              <a:rPr lang="en-US" b="1" u="sng" dirty="0"/>
              <a:t>i.e. the total need</a:t>
            </a:r>
          </a:p>
          <a:p>
            <a:pPr>
              <a:spcAft>
                <a:spcPts val="1200"/>
              </a:spcAft>
            </a:pPr>
            <a:r>
              <a:rPr lang="en-US" b="1" u="sng" dirty="0"/>
              <a:t>How it works</a:t>
            </a:r>
            <a:r>
              <a:rPr lang="en-US" u="sng" dirty="0"/>
              <a:t>:</a:t>
            </a:r>
            <a:r>
              <a:rPr lang="en-US" dirty="0"/>
              <a:t> Forest waste is collected and converted into high-value products such as hydrogen, SAF, RNG, wood products</a:t>
            </a:r>
          </a:p>
          <a:p>
            <a:r>
              <a:rPr lang="en-US" b="1" u="sng" dirty="0"/>
              <a:t>Key needs</a:t>
            </a:r>
            <a:r>
              <a:rPr lang="en-US" u="sng" dirty="0"/>
              <a:t>:</a:t>
            </a:r>
            <a:r>
              <a:rPr lang="en-US" dirty="0"/>
              <a:t> (</a:t>
            </a:r>
            <a:r>
              <a:rPr lang="en-US" dirty="0" err="1"/>
              <a:t>i</a:t>
            </a:r>
            <a:r>
              <a:rPr lang="en-US" dirty="0"/>
              <a:t>) reliable feedstock supply from public and small-scale private lands; (ii) revenue incentives under LCFS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D9D14D2-6E4D-0D6E-F560-95B6B260F7DE}"/>
              </a:ext>
            </a:extLst>
          </p:cNvPr>
          <p:cNvSpPr txBox="1"/>
          <p:nvPr/>
        </p:nvSpPr>
        <p:spPr>
          <a:xfrm>
            <a:off x="7947188" y="689483"/>
            <a:ext cx="1267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Short-term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B94AFF7-C420-20A1-D4F6-C89A7E99632C}"/>
              </a:ext>
            </a:extLst>
          </p:cNvPr>
          <p:cNvSpPr txBox="1"/>
          <p:nvPr/>
        </p:nvSpPr>
        <p:spPr>
          <a:xfrm>
            <a:off x="7947188" y="1241933"/>
            <a:ext cx="1214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Long-term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ABE4B03-3D2F-D6D8-FD30-585308B473AD}"/>
              </a:ext>
            </a:extLst>
          </p:cNvPr>
          <p:cNvSpPr/>
          <p:nvPr/>
        </p:nvSpPr>
        <p:spPr>
          <a:xfrm>
            <a:off x="7513935" y="750507"/>
            <a:ext cx="212522" cy="23825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  <a:latin typeface="Wingdings 2" panose="05020102010507070707" pitchFamily="18" charset="2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B5F3A9A-F995-632D-48BE-B2BF3A1AF4DE}"/>
              </a:ext>
            </a:extLst>
          </p:cNvPr>
          <p:cNvSpPr/>
          <p:nvPr/>
        </p:nvSpPr>
        <p:spPr>
          <a:xfrm>
            <a:off x="7513935" y="1307469"/>
            <a:ext cx="212522" cy="23825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Wingdings 2" panose="05020102010507070707" pitchFamily="18" charset="2"/>
              </a:rPr>
              <a:t>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6EA66C6-E675-0700-C74A-6EF72006076C}"/>
              </a:ext>
            </a:extLst>
          </p:cNvPr>
          <p:cNvSpPr txBox="1"/>
          <p:nvPr/>
        </p:nvSpPr>
        <p:spPr>
          <a:xfrm>
            <a:off x="10041386" y="330428"/>
            <a:ext cx="1237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Veg. </a:t>
            </a:r>
            <a:r>
              <a:rPr lang="en-US" dirty="0" err="1"/>
              <a:t>mgmt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E802178-1DD4-7FDC-9BF6-9882C8C3666A}"/>
              </a:ext>
            </a:extLst>
          </p:cNvPr>
          <p:cNvSpPr txBox="1"/>
          <p:nvPr/>
        </p:nvSpPr>
        <p:spPr>
          <a:xfrm>
            <a:off x="10041386" y="750507"/>
            <a:ext cx="14878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Community hardening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1550ECB-7EB1-7C28-07AC-F8094535D723}"/>
              </a:ext>
            </a:extLst>
          </p:cNvPr>
          <p:cNvSpPr/>
          <p:nvPr/>
        </p:nvSpPr>
        <p:spPr>
          <a:xfrm>
            <a:off x="9608133" y="391452"/>
            <a:ext cx="212522" cy="23825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Wingdings 2" panose="05020102010507070707" pitchFamily="18" charset="2"/>
              </a:rPr>
              <a:t>P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C641154-0B00-7F0B-C947-3C9E19D8C753}"/>
              </a:ext>
            </a:extLst>
          </p:cNvPr>
          <p:cNvSpPr txBox="1"/>
          <p:nvPr/>
        </p:nvSpPr>
        <p:spPr>
          <a:xfrm>
            <a:off x="10041386" y="1486230"/>
            <a:ext cx="1818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Line </a:t>
            </a:r>
            <a:r>
              <a:rPr lang="en-US" dirty="0" err="1"/>
              <a:t>u’grounding</a:t>
            </a:r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8656D5A-67C1-E4FB-0FED-F07EB00316BD}"/>
              </a:ext>
            </a:extLst>
          </p:cNvPr>
          <p:cNvSpPr/>
          <p:nvPr/>
        </p:nvSpPr>
        <p:spPr>
          <a:xfrm>
            <a:off x="9608133" y="939685"/>
            <a:ext cx="212522" cy="23825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  <a:latin typeface="Wingdings 2" panose="05020102010507070707" pitchFamily="18" charset="2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3ABEAE5-3A5E-6078-0BD7-E5262A41A33E}"/>
              </a:ext>
            </a:extLst>
          </p:cNvPr>
          <p:cNvSpPr/>
          <p:nvPr/>
        </p:nvSpPr>
        <p:spPr>
          <a:xfrm>
            <a:off x="9607012" y="1557317"/>
            <a:ext cx="212522" cy="23825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  <a:latin typeface="Wingdings 2" panose="050201020105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22429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2699</TotalTime>
  <Words>440</Words>
  <Application>Microsoft Office PowerPoint</Application>
  <PresentationFormat>Widescreen</PresentationFormat>
  <Paragraphs>76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Aptos (Body)</vt:lpstr>
      <vt:lpstr>Aptos Display</vt:lpstr>
      <vt:lpstr>Arial</vt:lpstr>
      <vt:lpstr>Wingdings 2</vt:lpstr>
      <vt:lpstr>Office Theme</vt:lpstr>
      <vt:lpstr>Options to pay for wildfire prevention at scale</vt:lpstr>
      <vt:lpstr>What is the scale of the problem?</vt:lpstr>
      <vt:lpstr>Five alternative funding options</vt:lpstr>
      <vt:lpstr>Five alternative funding options</vt:lpstr>
      <vt:lpstr>Greenhouse Gas Reduction Fund</vt:lpstr>
      <vt:lpstr>Vehicle Miles Traveled (“VMT”) mitigation banks</vt:lpstr>
      <vt:lpstr>New biomass economy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Uden, Sam</dc:creator>
  <cp:lastModifiedBy>Uden, Sam</cp:lastModifiedBy>
  <cp:revision>6</cp:revision>
  <dcterms:created xsi:type="dcterms:W3CDTF">2025-02-25T05:05:42Z</dcterms:created>
  <dcterms:modified xsi:type="dcterms:W3CDTF">2025-03-04T23:03:55Z</dcterms:modified>
</cp:coreProperties>
</file>